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7388" y="570196"/>
            <a:ext cx="2457449" cy="7143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8202" y="414712"/>
            <a:ext cx="2314574" cy="10286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5568" y="440031"/>
            <a:ext cx="1838324" cy="9810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9258" y="4338741"/>
            <a:ext cx="9153524" cy="56673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05450" y="6158781"/>
            <a:ext cx="2781299" cy="4124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336" y="1002186"/>
            <a:ext cx="16255327" cy="1081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Relationship Id="rId9" Type="http://schemas.openxmlformats.org/officeDocument/2006/relationships/image" Target="../media/image3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7388" y="570193"/>
            <a:ext cx="2457449" cy="7143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38202" y="414709"/>
            <a:ext cx="2314574" cy="10286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25568" y="440030"/>
            <a:ext cx="1838324" cy="981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148" y="997649"/>
            <a:ext cx="2198370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3494" y="2391795"/>
            <a:ext cx="8952230" cy="428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.png"/><Relationship Id="rId8" Type="http://schemas.openxmlformats.org/officeDocument/2006/relationships/image" Target="../media/image2.jpg"/><Relationship Id="rId9" Type="http://schemas.openxmlformats.org/officeDocument/2006/relationships/image" Target="../media/image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.png"/><Relationship Id="rId11" Type="http://schemas.openxmlformats.org/officeDocument/2006/relationships/image" Target="../media/image2.jpg"/><Relationship Id="rId1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8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00300"/>
            <a:ext cx="12758420" cy="8886825"/>
            <a:chOff x="0" y="700300"/>
            <a:chExt cx="12758420" cy="8886825"/>
          </a:xfrm>
        </p:grpSpPr>
        <p:sp>
          <p:nvSpPr>
            <p:cNvPr id="3" name="object 3"/>
            <p:cNvSpPr/>
            <p:nvPr/>
          </p:nvSpPr>
          <p:spPr>
            <a:xfrm>
              <a:off x="0" y="700300"/>
              <a:ext cx="12363450" cy="8886825"/>
            </a:xfrm>
            <a:custGeom>
              <a:avLst/>
              <a:gdLst/>
              <a:ahLst/>
              <a:cxnLst/>
              <a:rect l="l" t="t" r="r" b="b"/>
              <a:pathLst>
                <a:path w="12363450" h="8886825">
                  <a:moveTo>
                    <a:pt x="0" y="0"/>
                  </a:moveTo>
                  <a:lnTo>
                    <a:pt x="9779616" y="0"/>
                  </a:lnTo>
                  <a:lnTo>
                    <a:pt x="12362916" y="4446446"/>
                  </a:lnTo>
                  <a:lnTo>
                    <a:pt x="12353005" y="4466267"/>
                  </a:lnTo>
                  <a:lnTo>
                    <a:pt x="9779616" y="8886285"/>
                  </a:lnTo>
                  <a:lnTo>
                    <a:pt x="0" y="8886285"/>
                  </a:lnTo>
                  <a:lnTo>
                    <a:pt x="0" y="8820216"/>
                  </a:lnTo>
                  <a:lnTo>
                    <a:pt x="9743278" y="8820216"/>
                  </a:lnTo>
                  <a:lnTo>
                    <a:pt x="12286936" y="4443142"/>
                  </a:lnTo>
                  <a:lnTo>
                    <a:pt x="9743278" y="66069"/>
                  </a:lnTo>
                  <a:lnTo>
                    <a:pt x="0" y="66069"/>
                  </a:lnTo>
                  <a:lnTo>
                    <a:pt x="0" y="0"/>
                  </a:lnTo>
                  <a:close/>
                </a:path>
                <a:path w="12363450" h="8886825">
                  <a:moveTo>
                    <a:pt x="0" y="396414"/>
                  </a:moveTo>
                  <a:lnTo>
                    <a:pt x="9505430" y="396414"/>
                  </a:lnTo>
                  <a:lnTo>
                    <a:pt x="11837667" y="4410108"/>
                  </a:lnTo>
                  <a:lnTo>
                    <a:pt x="9505430" y="8423802"/>
                  </a:lnTo>
                  <a:lnTo>
                    <a:pt x="0" y="8423802"/>
                  </a:lnTo>
                  <a:lnTo>
                    <a:pt x="0" y="396414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003" y="2790556"/>
              <a:ext cx="8510905" cy="0"/>
            </a:xfrm>
            <a:custGeom>
              <a:avLst/>
              <a:gdLst/>
              <a:ahLst/>
              <a:cxnLst/>
              <a:rect l="l" t="t" r="r" b="b"/>
              <a:pathLst>
                <a:path w="8510905" h="0">
                  <a:moveTo>
                    <a:pt x="0" y="0"/>
                  </a:moveTo>
                  <a:lnTo>
                    <a:pt x="8510683" y="0"/>
                  </a:lnTo>
                </a:path>
              </a:pathLst>
            </a:custGeom>
            <a:ln w="57149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399" y="2676256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0890" y="700356"/>
              <a:ext cx="2457449" cy="7143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7166" y="682032"/>
            <a:ext cx="1751158" cy="5943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3070923"/>
            <a:ext cx="6610349" cy="56396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59611" y="440030"/>
            <a:ext cx="1838324" cy="9810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303" y="1185378"/>
            <a:ext cx="71755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1105" b="0">
                <a:solidFill>
                  <a:srgbClr val="010101"/>
                </a:solidFill>
                <a:latin typeface="Cambria"/>
                <a:cs typeface="Cambria"/>
              </a:rPr>
              <a:t>Kelompok</a:t>
            </a:r>
            <a:r>
              <a:rPr dirty="0" sz="9000" spc="540" b="0">
                <a:solidFill>
                  <a:srgbClr val="010101"/>
                </a:solidFill>
                <a:latin typeface="Cambria"/>
                <a:cs typeface="Cambria"/>
              </a:rPr>
              <a:t> </a:t>
            </a:r>
            <a:r>
              <a:rPr dirty="0" sz="9000" spc="560" b="0">
                <a:solidFill>
                  <a:srgbClr val="010101"/>
                </a:solidFill>
                <a:latin typeface="Cambria"/>
                <a:cs typeface="Cambria"/>
              </a:rPr>
              <a:t>3</a:t>
            </a:r>
            <a:endParaRPr sz="9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758326"/>
            <a:ext cx="18288000" cy="7529195"/>
            <a:chOff x="0" y="2758326"/>
            <a:chExt cx="18288000" cy="7529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49985"/>
              <a:ext cx="18287999" cy="66370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383" y="2758326"/>
              <a:ext cx="5559370" cy="42100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101" y="2964739"/>
              <a:ext cx="5000624" cy="6657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3135" y="3212547"/>
              <a:ext cx="3924299" cy="6657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3151" y="6727627"/>
              <a:ext cx="6295355" cy="33856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376" y="1000528"/>
            <a:ext cx="8505825" cy="12077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750" spc="-135"/>
              <a:t>D</a:t>
            </a:r>
            <a:r>
              <a:rPr dirty="0" sz="7750" spc="-430"/>
              <a:t>E</a:t>
            </a:r>
            <a:r>
              <a:rPr dirty="0" sz="7750" spc="-645"/>
              <a:t>S</a:t>
            </a:r>
            <a:r>
              <a:rPr dirty="0" sz="7750" spc="40"/>
              <a:t>A</a:t>
            </a:r>
            <a:r>
              <a:rPr dirty="0" sz="7750" spc="-1185"/>
              <a:t>I</a:t>
            </a:r>
            <a:r>
              <a:rPr dirty="0" sz="7750" spc="330"/>
              <a:t>N</a:t>
            </a:r>
            <a:r>
              <a:rPr dirty="0" sz="7750" spc="-260"/>
              <a:t> </a:t>
            </a:r>
            <a:r>
              <a:rPr dirty="0" sz="7750" spc="385"/>
              <a:t>M</a:t>
            </a:r>
            <a:r>
              <a:rPr dirty="0" sz="7750" spc="-430"/>
              <a:t>E</a:t>
            </a:r>
            <a:r>
              <a:rPr dirty="0" sz="7750" spc="-254"/>
              <a:t>K</a:t>
            </a:r>
            <a:r>
              <a:rPr dirty="0" sz="7750" spc="40"/>
              <a:t>A</a:t>
            </a:r>
            <a:r>
              <a:rPr dirty="0" sz="7750" spc="325"/>
              <a:t>N</a:t>
            </a:r>
            <a:r>
              <a:rPr dirty="0" sz="7750" spc="-1185"/>
              <a:t>I</a:t>
            </a:r>
            <a:r>
              <a:rPr dirty="0" sz="7750" spc="-250"/>
              <a:t>K</a:t>
            </a:r>
            <a:endParaRPr sz="7750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7388" y="570196"/>
            <a:ext cx="2457449" cy="7143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38202" y="414712"/>
            <a:ext cx="2314574" cy="10286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25568" y="440031"/>
            <a:ext cx="1838324" cy="981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548" y="2810633"/>
            <a:ext cx="13315949" cy="6057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32" y="1260307"/>
            <a:ext cx="11323320" cy="11220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200" spc="25"/>
              <a:t>A</a:t>
            </a:r>
            <a:r>
              <a:rPr dirty="0" sz="7200" spc="-484"/>
              <a:t>R</a:t>
            </a:r>
            <a:r>
              <a:rPr dirty="0" sz="7200" spc="-605"/>
              <a:t>S</a:t>
            </a:r>
            <a:r>
              <a:rPr dirty="0" sz="7200" spc="-1105"/>
              <a:t>I</a:t>
            </a:r>
            <a:r>
              <a:rPr dirty="0" sz="7200" spc="-250"/>
              <a:t>T</a:t>
            </a:r>
            <a:r>
              <a:rPr dirty="0" sz="7200" spc="-409"/>
              <a:t>E</a:t>
            </a:r>
            <a:r>
              <a:rPr dirty="0" sz="7200" spc="-245"/>
              <a:t>K</a:t>
            </a:r>
            <a:r>
              <a:rPr dirty="0" sz="7200" spc="-250"/>
              <a:t>T</a:t>
            </a:r>
            <a:r>
              <a:rPr dirty="0" sz="7200" spc="110"/>
              <a:t>U</a:t>
            </a:r>
            <a:r>
              <a:rPr dirty="0" sz="7200" spc="-480"/>
              <a:t>R</a:t>
            </a:r>
            <a:r>
              <a:rPr dirty="0" sz="7200" spc="-245"/>
              <a:t> </a:t>
            </a:r>
            <a:r>
              <a:rPr dirty="0" sz="7200" spc="-409"/>
              <a:t>E</a:t>
            </a:r>
            <a:r>
              <a:rPr dirty="0" sz="7200" spc="-65"/>
              <a:t>L</a:t>
            </a:r>
            <a:r>
              <a:rPr dirty="0" sz="7200" spc="-409"/>
              <a:t>E</a:t>
            </a:r>
            <a:r>
              <a:rPr dirty="0" sz="7200" spc="-245"/>
              <a:t>K</a:t>
            </a:r>
            <a:r>
              <a:rPr dirty="0" sz="7200" spc="-250"/>
              <a:t>T</a:t>
            </a:r>
            <a:r>
              <a:rPr dirty="0" sz="7200" spc="-484"/>
              <a:t>R</a:t>
            </a:r>
            <a:r>
              <a:rPr dirty="0" sz="7200" spc="175"/>
              <a:t>O</a:t>
            </a:r>
            <a:r>
              <a:rPr dirty="0" sz="7200" spc="290"/>
              <a:t>N</a:t>
            </a:r>
            <a:r>
              <a:rPr dirty="0" sz="7200" spc="-1105"/>
              <a:t>I</a:t>
            </a:r>
            <a:r>
              <a:rPr dirty="0" sz="7200" spc="-600"/>
              <a:t>S</a:t>
            </a:r>
            <a:endParaRPr sz="7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367" y="1858155"/>
            <a:ext cx="9293225" cy="11791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550" spc="-140"/>
              <a:t>PRODUCT</a:t>
            </a:r>
            <a:r>
              <a:rPr dirty="0" sz="7550" spc="-310"/>
              <a:t> </a:t>
            </a:r>
            <a:r>
              <a:rPr dirty="0" sz="7550" spc="-100"/>
              <a:t>NOVELTY</a:t>
            </a:r>
            <a:endParaRPr sz="7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7388" y="570194"/>
            <a:ext cx="2457449" cy="714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8202" y="414710"/>
            <a:ext cx="2314574" cy="1028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5568" y="440031"/>
            <a:ext cx="1838324" cy="981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975" y="4499911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975" y="5985810"/>
            <a:ext cx="190500" cy="190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975" y="7471710"/>
            <a:ext cx="190500" cy="1904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4360" y="4127166"/>
            <a:ext cx="15347315" cy="448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50">
              <a:lnSpc>
                <a:spcPct val="116100"/>
              </a:lnSpc>
              <a:spcBef>
                <a:spcPts val="95"/>
              </a:spcBef>
            </a:pPr>
            <a:r>
              <a:rPr dirty="0" sz="4200" spc="5" b="1">
                <a:latin typeface="Tahoma"/>
                <a:cs typeface="Tahoma"/>
              </a:rPr>
              <a:t>Menggunakan</a:t>
            </a:r>
            <a:r>
              <a:rPr dirty="0" sz="4200" spc="285" b="1">
                <a:latin typeface="Tahoma"/>
                <a:cs typeface="Tahoma"/>
              </a:rPr>
              <a:t> </a:t>
            </a:r>
            <a:r>
              <a:rPr dirty="0" sz="4200" spc="75" b="1">
                <a:latin typeface="Tahoma"/>
                <a:cs typeface="Tahoma"/>
              </a:rPr>
              <a:t>arm</a:t>
            </a:r>
            <a:r>
              <a:rPr dirty="0" sz="4200" spc="290" b="1">
                <a:latin typeface="Tahoma"/>
                <a:cs typeface="Tahoma"/>
              </a:rPr>
              <a:t> </a:t>
            </a:r>
            <a:r>
              <a:rPr dirty="0" sz="4200" spc="35" b="1">
                <a:latin typeface="Tahoma"/>
                <a:cs typeface="Tahoma"/>
              </a:rPr>
              <a:t>robot</a:t>
            </a:r>
            <a:r>
              <a:rPr dirty="0" sz="4200" spc="290" b="1">
                <a:latin typeface="Tahoma"/>
                <a:cs typeface="Tahoma"/>
              </a:rPr>
              <a:t> </a:t>
            </a:r>
            <a:r>
              <a:rPr dirty="0" sz="4200" spc="-55" b="1">
                <a:latin typeface="Tahoma"/>
                <a:cs typeface="Tahoma"/>
              </a:rPr>
              <a:t>yang</a:t>
            </a:r>
            <a:r>
              <a:rPr dirty="0" sz="4200" spc="285" b="1">
                <a:latin typeface="Tahoma"/>
                <a:cs typeface="Tahoma"/>
              </a:rPr>
              <a:t> </a:t>
            </a:r>
            <a:r>
              <a:rPr dirty="0" sz="4200" spc="-10" b="1">
                <a:latin typeface="Tahoma"/>
                <a:cs typeface="Tahoma"/>
              </a:rPr>
              <a:t>terjangkau</a:t>
            </a:r>
            <a:r>
              <a:rPr dirty="0" sz="4200" spc="290" b="1">
                <a:latin typeface="Tahoma"/>
                <a:cs typeface="Tahoma"/>
              </a:rPr>
              <a:t> </a:t>
            </a:r>
            <a:r>
              <a:rPr dirty="0" sz="4200" spc="70" b="1">
                <a:latin typeface="Tahoma"/>
                <a:cs typeface="Tahoma"/>
              </a:rPr>
              <a:t>untuk</a:t>
            </a:r>
            <a:r>
              <a:rPr dirty="0" sz="4200" spc="290" b="1">
                <a:latin typeface="Tahoma"/>
                <a:cs typeface="Tahoma"/>
              </a:rPr>
              <a:t> </a:t>
            </a:r>
            <a:r>
              <a:rPr dirty="0" sz="4200" spc="-10" b="1">
                <a:latin typeface="Tahoma"/>
                <a:cs typeface="Tahoma"/>
              </a:rPr>
              <a:t>sekelas </a:t>
            </a:r>
            <a:r>
              <a:rPr dirty="0" sz="4200" spc="-1215" b="1">
                <a:latin typeface="Tahoma"/>
                <a:cs typeface="Tahoma"/>
              </a:rPr>
              <a:t> </a:t>
            </a:r>
            <a:r>
              <a:rPr dirty="0" sz="4200" spc="15" b="1">
                <a:latin typeface="Tahoma"/>
                <a:cs typeface="Tahoma"/>
              </a:rPr>
              <a:t>industri.</a:t>
            </a:r>
            <a:endParaRPr sz="4200">
              <a:latin typeface="Tahoma"/>
              <a:cs typeface="Tahoma"/>
            </a:endParaRPr>
          </a:p>
          <a:p>
            <a:pPr marL="12700" marR="5080">
              <a:lnSpc>
                <a:spcPts val="5850"/>
              </a:lnSpc>
              <a:spcBef>
                <a:spcPts val="330"/>
              </a:spcBef>
            </a:pPr>
            <a:r>
              <a:rPr dirty="0" sz="4200" spc="15" b="1">
                <a:latin typeface="Tahoma"/>
                <a:cs typeface="Tahoma"/>
              </a:rPr>
              <a:t>Gripper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40" b="1">
                <a:latin typeface="Tahoma"/>
                <a:cs typeface="Tahoma"/>
              </a:rPr>
              <a:t>memiliki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35" b="1">
                <a:latin typeface="Tahoma"/>
                <a:cs typeface="Tahoma"/>
              </a:rPr>
              <a:t>dua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-30" b="1">
                <a:latin typeface="Tahoma"/>
                <a:cs typeface="Tahoma"/>
              </a:rPr>
              <a:t>fungsi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30" b="1">
                <a:latin typeface="Tahoma"/>
                <a:cs typeface="Tahoma"/>
              </a:rPr>
              <a:t>yaitu</a:t>
            </a:r>
            <a:r>
              <a:rPr dirty="0" sz="4200" spc="540" b="1">
                <a:latin typeface="Tahoma"/>
                <a:cs typeface="Tahoma"/>
              </a:rPr>
              <a:t> </a:t>
            </a:r>
            <a:r>
              <a:rPr dirty="0" sz="4200" spc="70" b="1">
                <a:latin typeface="Tahoma"/>
                <a:cs typeface="Tahoma"/>
              </a:rPr>
              <a:t>untuk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10" b="1">
                <a:latin typeface="Tahoma"/>
                <a:cs typeface="Tahoma"/>
              </a:rPr>
              <a:t>pick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35" b="1">
                <a:latin typeface="Tahoma"/>
                <a:cs typeface="Tahoma"/>
              </a:rPr>
              <a:t>and</a:t>
            </a:r>
            <a:r>
              <a:rPr dirty="0" sz="4200" spc="535" b="1">
                <a:latin typeface="Tahoma"/>
                <a:cs typeface="Tahoma"/>
              </a:rPr>
              <a:t> </a:t>
            </a:r>
            <a:r>
              <a:rPr dirty="0" sz="4200" spc="-5" b="1">
                <a:latin typeface="Tahoma"/>
                <a:cs typeface="Tahoma"/>
              </a:rPr>
              <a:t>place </a:t>
            </a:r>
            <a:r>
              <a:rPr dirty="0" sz="4200" spc="-1215" b="1">
                <a:latin typeface="Tahoma"/>
                <a:cs typeface="Tahoma"/>
              </a:rPr>
              <a:t> </a:t>
            </a:r>
            <a:r>
              <a:rPr dirty="0" sz="4200" spc="35" b="1">
                <a:latin typeface="Tahoma"/>
                <a:cs typeface="Tahoma"/>
              </a:rPr>
              <a:t>dan</a:t>
            </a:r>
            <a:r>
              <a:rPr dirty="0" sz="4200" spc="-145" b="1">
                <a:latin typeface="Tahoma"/>
                <a:cs typeface="Tahoma"/>
              </a:rPr>
              <a:t> </a:t>
            </a:r>
            <a:r>
              <a:rPr dirty="0" sz="4200" spc="50" b="1">
                <a:latin typeface="Tahoma"/>
                <a:cs typeface="Tahoma"/>
              </a:rPr>
              <a:t>melakukan</a:t>
            </a:r>
            <a:r>
              <a:rPr dirty="0" sz="4200" spc="-140" b="1">
                <a:latin typeface="Tahoma"/>
                <a:cs typeface="Tahoma"/>
              </a:rPr>
              <a:t> </a:t>
            </a:r>
            <a:r>
              <a:rPr dirty="0" sz="4200" spc="25" b="1">
                <a:latin typeface="Tahoma"/>
                <a:cs typeface="Tahoma"/>
              </a:rPr>
              <a:t>quality</a:t>
            </a:r>
            <a:r>
              <a:rPr dirty="0" sz="4200" spc="-140" b="1">
                <a:latin typeface="Tahoma"/>
                <a:cs typeface="Tahoma"/>
              </a:rPr>
              <a:t> </a:t>
            </a:r>
            <a:r>
              <a:rPr dirty="0" sz="4200" spc="10" b="1">
                <a:latin typeface="Tahoma"/>
                <a:cs typeface="Tahoma"/>
              </a:rPr>
              <a:t>control.</a:t>
            </a:r>
            <a:endParaRPr sz="4200">
              <a:latin typeface="Tahoma"/>
              <a:cs typeface="Tahoma"/>
            </a:endParaRPr>
          </a:p>
          <a:p>
            <a:pPr marL="12700" marR="10160">
              <a:lnSpc>
                <a:spcPts val="5850"/>
              </a:lnSpc>
              <a:tabLst>
                <a:tab pos="2223135" algn="l"/>
                <a:tab pos="5784215" algn="l"/>
                <a:tab pos="8180070" algn="l"/>
                <a:tab pos="11165205" algn="l"/>
                <a:tab pos="12959715" algn="l"/>
              </a:tabLst>
            </a:pPr>
            <a:r>
              <a:rPr dirty="0" sz="4200" spc="-40" b="1">
                <a:latin typeface="Tahoma"/>
                <a:cs typeface="Tahoma"/>
              </a:rPr>
              <a:t>Sistem</a:t>
            </a:r>
            <a:r>
              <a:rPr dirty="0" sz="4200" spc="-40" b="1">
                <a:latin typeface="Tahoma"/>
                <a:cs typeface="Tahoma"/>
              </a:rPr>
              <a:t>	</a:t>
            </a:r>
            <a:r>
              <a:rPr dirty="0" sz="4200" spc="10" b="1">
                <a:latin typeface="Tahoma"/>
                <a:cs typeface="Tahoma"/>
              </a:rPr>
              <a:t>terintegra</a:t>
            </a:r>
            <a:r>
              <a:rPr dirty="0" sz="4200" spc="-30" b="1">
                <a:latin typeface="Tahoma"/>
                <a:cs typeface="Tahoma"/>
              </a:rPr>
              <a:t>si</a:t>
            </a:r>
            <a:r>
              <a:rPr dirty="0" sz="4200" spc="-30" b="1">
                <a:latin typeface="Tahoma"/>
                <a:cs typeface="Tahoma"/>
              </a:rPr>
              <a:t>	</a:t>
            </a:r>
            <a:r>
              <a:rPr dirty="0" sz="4200" spc="-20" b="1">
                <a:latin typeface="Tahoma"/>
                <a:cs typeface="Tahoma"/>
              </a:rPr>
              <a:t>dengan</a:t>
            </a:r>
            <a:r>
              <a:rPr dirty="0" sz="4200" spc="-20" b="1">
                <a:latin typeface="Tahoma"/>
                <a:cs typeface="Tahoma"/>
              </a:rPr>
              <a:t>	</a:t>
            </a:r>
            <a:r>
              <a:rPr dirty="0" sz="4200" spc="20" b="1">
                <a:latin typeface="Tahoma"/>
                <a:cs typeface="Tahoma"/>
              </a:rPr>
              <a:t>microsoft</a:t>
            </a:r>
            <a:r>
              <a:rPr dirty="0" sz="4200" spc="20" b="1">
                <a:latin typeface="Tahoma"/>
                <a:cs typeface="Tahoma"/>
              </a:rPr>
              <a:t>	</a:t>
            </a:r>
            <a:r>
              <a:rPr dirty="0" sz="4200" spc="-40" b="1">
                <a:latin typeface="Tahoma"/>
                <a:cs typeface="Tahoma"/>
              </a:rPr>
              <a:t>excel</a:t>
            </a:r>
            <a:r>
              <a:rPr dirty="0" sz="4200" spc="-40" b="1">
                <a:latin typeface="Tahoma"/>
                <a:cs typeface="Tahoma"/>
              </a:rPr>
              <a:t>	</a:t>
            </a:r>
            <a:r>
              <a:rPr dirty="0" sz="4200" spc="-55" b="1">
                <a:latin typeface="Tahoma"/>
                <a:cs typeface="Tahoma"/>
              </a:rPr>
              <a:t>sehingga  </a:t>
            </a:r>
            <a:r>
              <a:rPr dirty="0" sz="4200" spc="30" b="1">
                <a:latin typeface="Tahoma"/>
                <a:cs typeface="Tahoma"/>
              </a:rPr>
              <a:t>perekapan</a:t>
            </a:r>
            <a:r>
              <a:rPr dirty="0" sz="4200" spc="-145" b="1">
                <a:latin typeface="Tahoma"/>
                <a:cs typeface="Tahoma"/>
              </a:rPr>
              <a:t> </a:t>
            </a:r>
            <a:r>
              <a:rPr dirty="0" sz="4200" spc="30" b="1">
                <a:latin typeface="Tahoma"/>
                <a:cs typeface="Tahoma"/>
              </a:rPr>
              <a:t>data</a:t>
            </a:r>
            <a:r>
              <a:rPr dirty="0" sz="4200" spc="-140" b="1">
                <a:latin typeface="Tahoma"/>
                <a:cs typeface="Tahoma"/>
              </a:rPr>
              <a:t> </a:t>
            </a:r>
            <a:r>
              <a:rPr dirty="0" sz="4200" spc="15" b="1">
                <a:latin typeface="Tahoma"/>
                <a:cs typeface="Tahoma"/>
              </a:rPr>
              <a:t>lebih</a:t>
            </a:r>
            <a:r>
              <a:rPr dirty="0" sz="4200" spc="-140" b="1">
                <a:latin typeface="Tahoma"/>
                <a:cs typeface="Tahoma"/>
              </a:rPr>
              <a:t> </a:t>
            </a:r>
            <a:r>
              <a:rPr dirty="0" sz="4200" spc="-15" b="1">
                <a:latin typeface="Tahoma"/>
                <a:cs typeface="Tahoma"/>
              </a:rPr>
              <a:t>cepat.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442" y="2423795"/>
            <a:ext cx="14087474" cy="7381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148" y="997650"/>
            <a:ext cx="2656840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40" b="1">
                <a:latin typeface="Tahoma"/>
                <a:cs typeface="Tahoma"/>
              </a:rPr>
              <a:t>B</a:t>
            </a:r>
            <a:r>
              <a:rPr dirty="0" sz="9200" spc="450" b="1">
                <a:latin typeface="Tahoma"/>
                <a:cs typeface="Tahoma"/>
              </a:rPr>
              <a:t>M</a:t>
            </a:r>
            <a:r>
              <a:rPr dirty="0" sz="9200" spc="-280" b="1">
                <a:latin typeface="Tahoma"/>
                <a:cs typeface="Tahoma"/>
              </a:rPr>
              <a:t>C</a:t>
            </a:r>
            <a:endParaRPr sz="9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7388" y="570194"/>
            <a:ext cx="2457449" cy="714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38202" y="414711"/>
            <a:ext cx="2314574" cy="1028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25568" y="440029"/>
            <a:ext cx="1838324" cy="9810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77" y="1911200"/>
            <a:ext cx="12934949" cy="4000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8773" y="6125051"/>
            <a:ext cx="13601697" cy="3648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5694" y="507217"/>
            <a:ext cx="8881745" cy="10223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0" spc="350"/>
              <a:t>M</a:t>
            </a:r>
            <a:r>
              <a:rPr dirty="0" sz="6500" spc="55"/>
              <a:t>A</a:t>
            </a:r>
            <a:r>
              <a:rPr dirty="0" sz="6500" spc="-200"/>
              <a:t>T</a:t>
            </a:r>
            <a:r>
              <a:rPr dirty="0" sz="6500" spc="-409"/>
              <a:t>R</a:t>
            </a:r>
            <a:r>
              <a:rPr dirty="0" sz="6500" spc="-985"/>
              <a:t>I</a:t>
            </a:r>
            <a:r>
              <a:rPr dirty="0" sz="6500" spc="-90"/>
              <a:t>X</a:t>
            </a:r>
            <a:r>
              <a:rPr dirty="0" sz="6500" spc="-210"/>
              <a:t> </a:t>
            </a:r>
            <a:r>
              <a:rPr dirty="0" sz="6500" spc="-190"/>
              <a:t>K</a:t>
            </a:r>
            <a:r>
              <a:rPr dirty="0" sz="6500" spc="190"/>
              <a:t>O</a:t>
            </a:r>
            <a:r>
              <a:rPr dirty="0" sz="6500" spc="350"/>
              <a:t>M</a:t>
            </a:r>
            <a:r>
              <a:rPr dirty="0" sz="6500" spc="-175"/>
              <a:t>P</a:t>
            </a:r>
            <a:r>
              <a:rPr dirty="0" sz="6500" spc="-345"/>
              <a:t>E</a:t>
            </a:r>
            <a:r>
              <a:rPr dirty="0" sz="6500" spc="-200"/>
              <a:t>T</a:t>
            </a:r>
            <a:r>
              <a:rPr dirty="0" sz="6500" spc="-985"/>
              <a:t>I</a:t>
            </a:r>
            <a:r>
              <a:rPr dirty="0" sz="6500" spc="-200"/>
              <a:t>T</a:t>
            </a:r>
            <a:r>
              <a:rPr dirty="0" sz="6500" spc="190"/>
              <a:t>O</a:t>
            </a:r>
            <a:r>
              <a:rPr dirty="0" sz="6500" spc="-405"/>
              <a:t>R</a:t>
            </a:r>
            <a:endParaRPr sz="6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336" y="1002186"/>
            <a:ext cx="6786245" cy="1081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00" spc="-140" b="1">
                <a:latin typeface="Tahoma"/>
                <a:cs typeface="Tahoma"/>
              </a:rPr>
              <a:t>MARKET</a:t>
            </a:r>
            <a:r>
              <a:rPr dirty="0" sz="6900" spc="-300" b="1">
                <a:latin typeface="Tahoma"/>
                <a:cs typeface="Tahoma"/>
              </a:rPr>
              <a:t> </a:t>
            </a:r>
            <a:r>
              <a:rPr dirty="0" sz="6900" spc="-459" b="1">
                <a:latin typeface="Tahoma"/>
                <a:cs typeface="Tahoma"/>
              </a:rPr>
              <a:t>SIZING</a:t>
            </a:r>
            <a:endParaRPr sz="6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86" y="2512479"/>
            <a:ext cx="17136110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0">
                <a:latin typeface="Lucida Sans Unicode"/>
                <a:cs typeface="Lucida Sans Unicode"/>
              </a:rPr>
              <a:t>Target </a:t>
            </a:r>
            <a:r>
              <a:rPr dirty="0" sz="3400" spc="50">
                <a:latin typeface="Lucida Sans Unicode"/>
                <a:cs typeface="Lucida Sans Unicode"/>
              </a:rPr>
              <a:t>terdapat </a:t>
            </a:r>
            <a:r>
              <a:rPr dirty="0" sz="3400" spc="-20">
                <a:latin typeface="Lucida Sans Unicode"/>
                <a:cs typeface="Lucida Sans Unicode"/>
              </a:rPr>
              <a:t>di </a:t>
            </a:r>
            <a:r>
              <a:rPr dirty="0" sz="3400" spc="15">
                <a:latin typeface="Lucida Sans Unicode"/>
                <a:cs typeface="Lucida Sans Unicode"/>
              </a:rPr>
              <a:t>pusat </a:t>
            </a:r>
            <a:r>
              <a:rPr dirty="0" sz="3400" spc="30">
                <a:latin typeface="Lucida Sans Unicode"/>
                <a:cs typeface="Lucida Sans Unicode"/>
              </a:rPr>
              <a:t>pelayanan </a:t>
            </a:r>
            <a:r>
              <a:rPr dirty="0" sz="3400" spc="-25">
                <a:latin typeface="Lucida Sans Unicode"/>
                <a:cs typeface="Lucida Sans Unicode"/>
              </a:rPr>
              <a:t>yang </a:t>
            </a:r>
            <a:r>
              <a:rPr dirty="0" sz="3400" spc="25">
                <a:latin typeface="Lucida Sans Unicode"/>
                <a:cs typeface="Lucida Sans Unicode"/>
              </a:rPr>
              <a:t>pada </a:t>
            </a:r>
            <a:r>
              <a:rPr dirty="0" sz="3400" spc="-25">
                <a:latin typeface="Lucida Sans Unicode"/>
                <a:cs typeface="Lucida Sans Unicode"/>
              </a:rPr>
              <a:t>akhirnya </a:t>
            </a:r>
            <a:r>
              <a:rPr dirty="0" sz="3400" spc="-40">
                <a:latin typeface="Lucida Sans Unicode"/>
                <a:cs typeface="Lucida Sans Unicode"/>
              </a:rPr>
              <a:t>produk </a:t>
            </a:r>
            <a:r>
              <a:rPr dirty="0" sz="3400" spc="-55">
                <a:latin typeface="Lucida Sans Unicode"/>
                <a:cs typeface="Lucida Sans Unicode"/>
              </a:rPr>
              <a:t>ini </a:t>
            </a:r>
            <a:r>
              <a:rPr dirty="0" sz="3400" spc="-85">
                <a:latin typeface="Lucida Sans Unicode"/>
                <a:cs typeface="Lucida Sans Unicode"/>
              </a:rPr>
              <a:t>masuk </a:t>
            </a:r>
            <a:r>
              <a:rPr dirty="0" sz="3400" spc="25">
                <a:latin typeface="Lucida Sans Unicode"/>
                <a:cs typeface="Lucida Sans Unicode"/>
              </a:rPr>
              <a:t>pada </a:t>
            </a:r>
            <a:r>
              <a:rPr dirty="0" sz="3400" spc="30">
                <a:latin typeface="Lucida Sans Unicode"/>
                <a:cs typeface="Lucida Sans Unicode"/>
              </a:rPr>
              <a:t> </a:t>
            </a:r>
            <a:r>
              <a:rPr dirty="0" sz="3400" spc="15">
                <a:latin typeface="Lucida Sans Unicode"/>
                <a:cs typeface="Lucida Sans Unicode"/>
              </a:rPr>
              <a:t>setiap </a:t>
            </a:r>
            <a:r>
              <a:rPr dirty="0" sz="3400" spc="-40">
                <a:latin typeface="Lucida Sans Unicode"/>
                <a:cs typeface="Lucida Sans Unicode"/>
              </a:rPr>
              <a:t>bidang </a:t>
            </a:r>
            <a:r>
              <a:rPr dirty="0" sz="3400" spc="5">
                <a:latin typeface="Lucida Sans Unicode"/>
                <a:cs typeface="Lucida Sans Unicode"/>
              </a:rPr>
              <a:t>perusahaan </a:t>
            </a:r>
            <a:r>
              <a:rPr dirty="0" sz="3400" spc="20">
                <a:latin typeface="Lucida Sans Unicode"/>
                <a:cs typeface="Lucida Sans Unicode"/>
              </a:rPr>
              <a:t>seperti </a:t>
            </a:r>
            <a:r>
              <a:rPr dirty="0" sz="3400" spc="25">
                <a:latin typeface="Lucida Sans Unicode"/>
                <a:cs typeface="Lucida Sans Unicode"/>
              </a:rPr>
              <a:t>food </a:t>
            </a:r>
            <a:r>
              <a:rPr dirty="0" sz="3400" spc="15">
                <a:latin typeface="Lucida Sans Unicode"/>
                <a:cs typeface="Lucida Sans Unicode"/>
              </a:rPr>
              <a:t>and </a:t>
            </a:r>
            <a:r>
              <a:rPr dirty="0" sz="3400" spc="-5">
                <a:latin typeface="Lucida Sans Unicode"/>
                <a:cs typeface="Lucida Sans Unicode"/>
              </a:rPr>
              <a:t>beverage, </a:t>
            </a:r>
            <a:r>
              <a:rPr dirty="0" sz="3400" spc="-10">
                <a:latin typeface="Lucida Sans Unicode"/>
                <a:cs typeface="Lucida Sans Unicode"/>
              </a:rPr>
              <a:t>industri </a:t>
            </a:r>
            <a:r>
              <a:rPr dirty="0" sz="3400" spc="-25">
                <a:latin typeface="Lucida Sans Unicode"/>
                <a:cs typeface="Lucida Sans Unicode"/>
              </a:rPr>
              <a:t>manufaktur </a:t>
            </a:r>
            <a:r>
              <a:rPr dirty="0" sz="3400" spc="15">
                <a:latin typeface="Lucida Sans Unicode"/>
                <a:cs typeface="Lucida Sans Unicode"/>
              </a:rPr>
              <a:t>dan </a:t>
            </a:r>
            <a:r>
              <a:rPr dirty="0" sz="3400" spc="20">
                <a:latin typeface="Lucida Sans Unicode"/>
                <a:cs typeface="Lucida Sans Unicode"/>
              </a:rPr>
              <a:t> </a:t>
            </a:r>
            <a:r>
              <a:rPr dirty="0" sz="3400" spc="-10">
                <a:latin typeface="Lucida Sans Unicode"/>
                <a:cs typeface="Lucida Sans Unicode"/>
              </a:rPr>
              <a:t>industri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-5">
                <a:latin typeface="Lucida Sans Unicode"/>
                <a:cs typeface="Lucida Sans Unicode"/>
              </a:rPr>
              <a:t>otomotif.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46354"/>
            <a:ext cx="18287999" cy="7740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162" y="532127"/>
            <a:ext cx="601980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480">
                <a:latin typeface="Trebuchet MS"/>
                <a:cs typeface="Trebuchet MS"/>
              </a:rPr>
              <a:t>PENUTUP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434" y="3628230"/>
            <a:ext cx="5857240" cy="502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10" b="1">
                <a:solidFill>
                  <a:srgbClr val="FFFFFF"/>
                </a:solidFill>
                <a:latin typeface="Tahoma"/>
                <a:cs typeface="Tahoma"/>
              </a:rPr>
              <a:t>Kesimpulan</a:t>
            </a:r>
            <a:endParaRPr sz="8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25"/>
              </a:spcBef>
            </a:pPr>
            <a:r>
              <a:rPr dirty="0" sz="8000" spc="-170" b="1">
                <a:solidFill>
                  <a:srgbClr val="FFFFFF"/>
                </a:solidFill>
                <a:latin typeface="Tahoma"/>
                <a:cs typeface="Tahoma"/>
              </a:rPr>
              <a:t>Saran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1426" y="580534"/>
              <a:ext cx="15405735" cy="9121140"/>
            </a:xfrm>
            <a:custGeom>
              <a:avLst/>
              <a:gdLst/>
              <a:ahLst/>
              <a:cxnLst/>
              <a:rect l="l" t="t" r="r" b="b"/>
              <a:pathLst>
                <a:path w="15405735" h="9121140">
                  <a:moveTo>
                    <a:pt x="15405146" y="9121094"/>
                  </a:moveTo>
                  <a:lnTo>
                    <a:pt x="0" y="9121094"/>
                  </a:lnTo>
                  <a:lnTo>
                    <a:pt x="0" y="0"/>
                  </a:lnTo>
                  <a:lnTo>
                    <a:pt x="15405146" y="0"/>
                  </a:lnTo>
                  <a:lnTo>
                    <a:pt x="15405146" y="9121094"/>
                  </a:lnTo>
                  <a:close/>
                </a:path>
              </a:pathLst>
            </a:custGeom>
            <a:solidFill>
              <a:srgbClr val="737373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0737" y="3151369"/>
              <a:ext cx="11897360" cy="0"/>
            </a:xfrm>
            <a:custGeom>
              <a:avLst/>
              <a:gdLst/>
              <a:ahLst/>
              <a:cxnLst/>
              <a:rect l="l" t="t" r="r" b="b"/>
              <a:pathLst>
                <a:path w="11897360" h="0">
                  <a:moveTo>
                    <a:pt x="0" y="0"/>
                  </a:moveTo>
                  <a:lnTo>
                    <a:pt x="1189679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758547" y="301002"/>
              <a:ext cx="3491229" cy="2399030"/>
            </a:xfrm>
            <a:custGeom>
              <a:avLst/>
              <a:gdLst/>
              <a:ahLst/>
              <a:cxnLst/>
              <a:rect l="l" t="t" r="r" b="b"/>
              <a:pathLst>
                <a:path w="3491230" h="2399030">
                  <a:moveTo>
                    <a:pt x="1080363" y="319608"/>
                  </a:moveTo>
                  <a:lnTo>
                    <a:pt x="1067803" y="315302"/>
                  </a:lnTo>
                  <a:lnTo>
                    <a:pt x="1067206" y="313677"/>
                  </a:lnTo>
                  <a:lnTo>
                    <a:pt x="1065250" y="314413"/>
                  </a:lnTo>
                  <a:lnTo>
                    <a:pt x="1058887" y="312242"/>
                  </a:lnTo>
                  <a:lnTo>
                    <a:pt x="1058887" y="330708"/>
                  </a:lnTo>
                  <a:lnTo>
                    <a:pt x="584809" y="1146771"/>
                  </a:lnTo>
                  <a:lnTo>
                    <a:pt x="20523" y="722617"/>
                  </a:lnTo>
                  <a:lnTo>
                    <a:pt x="21196" y="722363"/>
                  </a:lnTo>
                  <a:lnTo>
                    <a:pt x="1051483" y="333514"/>
                  </a:lnTo>
                  <a:lnTo>
                    <a:pt x="1058887" y="330708"/>
                  </a:lnTo>
                  <a:lnTo>
                    <a:pt x="1058887" y="312242"/>
                  </a:lnTo>
                  <a:lnTo>
                    <a:pt x="1046213" y="307886"/>
                  </a:lnTo>
                  <a:lnTo>
                    <a:pt x="1046213" y="321614"/>
                  </a:lnTo>
                  <a:lnTo>
                    <a:pt x="15913" y="710463"/>
                  </a:lnTo>
                  <a:lnTo>
                    <a:pt x="158242" y="17068"/>
                  </a:lnTo>
                  <a:lnTo>
                    <a:pt x="1046213" y="321614"/>
                  </a:lnTo>
                  <a:lnTo>
                    <a:pt x="1046213" y="307886"/>
                  </a:lnTo>
                  <a:lnTo>
                    <a:pt x="148501" y="0"/>
                  </a:lnTo>
                  <a:lnTo>
                    <a:pt x="0" y="723417"/>
                  </a:lnTo>
                  <a:lnTo>
                    <a:pt x="31330" y="746963"/>
                  </a:lnTo>
                  <a:lnTo>
                    <a:pt x="588683" y="1165923"/>
                  </a:lnTo>
                  <a:lnTo>
                    <a:pt x="1065390" y="345376"/>
                  </a:lnTo>
                  <a:lnTo>
                    <a:pt x="1074331" y="329996"/>
                  </a:lnTo>
                  <a:lnTo>
                    <a:pt x="1080363" y="319608"/>
                  </a:lnTo>
                  <a:close/>
                </a:path>
                <a:path w="3491230" h="2399030">
                  <a:moveTo>
                    <a:pt x="1720392" y="1376159"/>
                  </a:moveTo>
                  <a:lnTo>
                    <a:pt x="1705762" y="1254734"/>
                  </a:lnTo>
                  <a:lnTo>
                    <a:pt x="1705762" y="1363205"/>
                  </a:lnTo>
                  <a:lnTo>
                    <a:pt x="1170520" y="1364246"/>
                  </a:lnTo>
                  <a:lnTo>
                    <a:pt x="1611884" y="664616"/>
                  </a:lnTo>
                  <a:lnTo>
                    <a:pt x="1620037" y="651700"/>
                  </a:lnTo>
                  <a:lnTo>
                    <a:pt x="1705762" y="1363205"/>
                  </a:lnTo>
                  <a:lnTo>
                    <a:pt x="1705762" y="1254734"/>
                  </a:lnTo>
                  <a:lnTo>
                    <a:pt x="1637982" y="692137"/>
                  </a:lnTo>
                  <a:lnTo>
                    <a:pt x="1630324" y="628535"/>
                  </a:lnTo>
                  <a:lnTo>
                    <a:pt x="1617700" y="632663"/>
                  </a:lnTo>
                  <a:lnTo>
                    <a:pt x="1616976" y="632206"/>
                  </a:lnTo>
                  <a:lnTo>
                    <a:pt x="1616417" y="633095"/>
                  </a:lnTo>
                  <a:lnTo>
                    <a:pt x="1605546" y="636663"/>
                  </a:lnTo>
                  <a:lnTo>
                    <a:pt x="1605546" y="650328"/>
                  </a:lnTo>
                  <a:lnTo>
                    <a:pt x="1159535" y="1357325"/>
                  </a:lnTo>
                  <a:lnTo>
                    <a:pt x="929043" y="871918"/>
                  </a:lnTo>
                  <a:lnTo>
                    <a:pt x="1605546" y="650328"/>
                  </a:lnTo>
                  <a:lnTo>
                    <a:pt x="1605546" y="636663"/>
                  </a:lnTo>
                  <a:lnTo>
                    <a:pt x="910983" y="864171"/>
                  </a:lnTo>
                  <a:lnTo>
                    <a:pt x="1132890" y="1331455"/>
                  </a:lnTo>
                  <a:lnTo>
                    <a:pt x="1154645" y="1377264"/>
                  </a:lnTo>
                  <a:lnTo>
                    <a:pt x="1176274" y="1377213"/>
                  </a:lnTo>
                  <a:lnTo>
                    <a:pt x="1720392" y="1376159"/>
                  </a:lnTo>
                  <a:close/>
                </a:path>
                <a:path w="3491230" h="2399030">
                  <a:moveTo>
                    <a:pt x="2540990" y="1317650"/>
                  </a:moveTo>
                  <a:lnTo>
                    <a:pt x="2528201" y="1314069"/>
                  </a:lnTo>
                  <a:lnTo>
                    <a:pt x="2528036" y="1313713"/>
                  </a:lnTo>
                  <a:lnTo>
                    <a:pt x="2527604" y="1313903"/>
                  </a:lnTo>
                  <a:lnTo>
                    <a:pt x="2519248" y="1311567"/>
                  </a:lnTo>
                  <a:lnTo>
                    <a:pt x="2519248" y="1331823"/>
                  </a:lnTo>
                  <a:lnTo>
                    <a:pt x="2250871" y="1860537"/>
                  </a:lnTo>
                  <a:lnTo>
                    <a:pt x="1881898" y="1614563"/>
                  </a:lnTo>
                  <a:lnTo>
                    <a:pt x="2514244" y="1334033"/>
                  </a:lnTo>
                  <a:lnTo>
                    <a:pt x="2519248" y="1331823"/>
                  </a:lnTo>
                  <a:lnTo>
                    <a:pt x="2519248" y="1311567"/>
                  </a:lnTo>
                  <a:lnTo>
                    <a:pt x="2508986" y="1308684"/>
                  </a:lnTo>
                  <a:lnTo>
                    <a:pt x="2508986" y="1322158"/>
                  </a:lnTo>
                  <a:lnTo>
                    <a:pt x="1876590" y="1602701"/>
                  </a:lnTo>
                  <a:lnTo>
                    <a:pt x="1941258" y="1162697"/>
                  </a:lnTo>
                  <a:lnTo>
                    <a:pt x="2508986" y="1322158"/>
                  </a:lnTo>
                  <a:lnTo>
                    <a:pt x="2508986" y="1308684"/>
                  </a:lnTo>
                  <a:lnTo>
                    <a:pt x="1930565" y="1146213"/>
                  </a:lnTo>
                  <a:lnTo>
                    <a:pt x="1861451" y="1616532"/>
                  </a:lnTo>
                  <a:lnTo>
                    <a:pt x="1891665" y="1636674"/>
                  </a:lnTo>
                  <a:lnTo>
                    <a:pt x="2255812" y="1879473"/>
                  </a:lnTo>
                  <a:lnTo>
                    <a:pt x="2526030" y="1347127"/>
                  </a:lnTo>
                  <a:lnTo>
                    <a:pt x="2540990" y="1317650"/>
                  </a:lnTo>
                  <a:close/>
                </a:path>
                <a:path w="3491230" h="2399030">
                  <a:moveTo>
                    <a:pt x="3163976" y="1781911"/>
                  </a:moveTo>
                  <a:lnTo>
                    <a:pt x="3153118" y="1774278"/>
                  </a:lnTo>
                  <a:lnTo>
                    <a:pt x="3138360" y="1763903"/>
                  </a:lnTo>
                  <a:lnTo>
                    <a:pt x="3138360" y="1788426"/>
                  </a:lnTo>
                  <a:lnTo>
                    <a:pt x="2778391" y="2131695"/>
                  </a:lnTo>
                  <a:lnTo>
                    <a:pt x="2554935" y="1833981"/>
                  </a:lnTo>
                  <a:lnTo>
                    <a:pt x="2559469" y="1833626"/>
                  </a:lnTo>
                  <a:lnTo>
                    <a:pt x="3138360" y="1788426"/>
                  </a:lnTo>
                  <a:lnTo>
                    <a:pt x="3138360" y="1763903"/>
                  </a:lnTo>
                  <a:lnTo>
                    <a:pt x="3132772" y="1759978"/>
                  </a:lnTo>
                  <a:lnTo>
                    <a:pt x="3132772" y="1775828"/>
                  </a:lnTo>
                  <a:lnTo>
                    <a:pt x="2553868" y="1821014"/>
                  </a:lnTo>
                  <a:lnTo>
                    <a:pt x="2727820" y="1491018"/>
                  </a:lnTo>
                  <a:lnTo>
                    <a:pt x="3132772" y="1775828"/>
                  </a:lnTo>
                  <a:lnTo>
                    <a:pt x="3132772" y="1759978"/>
                  </a:lnTo>
                  <a:lnTo>
                    <a:pt x="2723197" y="1471904"/>
                  </a:lnTo>
                  <a:lnTo>
                    <a:pt x="2534970" y="1829015"/>
                  </a:lnTo>
                  <a:lnTo>
                    <a:pt x="2578417" y="1886915"/>
                  </a:lnTo>
                  <a:lnTo>
                    <a:pt x="2776766" y="2151164"/>
                  </a:lnTo>
                  <a:lnTo>
                    <a:pt x="3143948" y="1801025"/>
                  </a:lnTo>
                  <a:lnTo>
                    <a:pt x="3158731" y="1786928"/>
                  </a:lnTo>
                  <a:lnTo>
                    <a:pt x="3163976" y="1781911"/>
                  </a:lnTo>
                  <a:close/>
                </a:path>
                <a:path w="3491230" h="2399030">
                  <a:moveTo>
                    <a:pt x="3490696" y="1993138"/>
                  </a:moveTo>
                  <a:lnTo>
                    <a:pt x="3475634" y="1994801"/>
                  </a:lnTo>
                  <a:lnTo>
                    <a:pt x="3475634" y="2015769"/>
                  </a:lnTo>
                  <a:lnTo>
                    <a:pt x="3442728" y="2382736"/>
                  </a:lnTo>
                  <a:lnTo>
                    <a:pt x="3173450" y="2326627"/>
                  </a:lnTo>
                  <a:lnTo>
                    <a:pt x="3469652" y="2021916"/>
                  </a:lnTo>
                  <a:lnTo>
                    <a:pt x="3475634" y="2015769"/>
                  </a:lnTo>
                  <a:lnTo>
                    <a:pt x="3475634" y="1994801"/>
                  </a:lnTo>
                  <a:lnTo>
                    <a:pt x="3463975" y="1996071"/>
                  </a:lnTo>
                  <a:lnTo>
                    <a:pt x="3463975" y="2009127"/>
                  </a:lnTo>
                  <a:lnTo>
                    <a:pt x="3164128" y="2317572"/>
                  </a:lnTo>
                  <a:lnTo>
                    <a:pt x="3100057" y="2049030"/>
                  </a:lnTo>
                  <a:lnTo>
                    <a:pt x="3463975" y="2009127"/>
                  </a:lnTo>
                  <a:lnTo>
                    <a:pt x="3463975" y="1996071"/>
                  </a:lnTo>
                  <a:lnTo>
                    <a:pt x="3084017" y="2037727"/>
                  </a:lnTo>
                  <a:lnTo>
                    <a:pt x="3155200" y="2336088"/>
                  </a:lnTo>
                  <a:lnTo>
                    <a:pt x="3174085" y="2340025"/>
                  </a:lnTo>
                  <a:lnTo>
                    <a:pt x="3179940" y="2341245"/>
                  </a:lnTo>
                  <a:lnTo>
                    <a:pt x="3454362" y="2398407"/>
                  </a:lnTo>
                  <a:lnTo>
                    <a:pt x="3486480" y="2040191"/>
                  </a:lnTo>
                  <a:lnTo>
                    <a:pt x="3490696" y="1993138"/>
                  </a:lnTo>
                  <a:close/>
                </a:path>
              </a:pathLst>
            </a:custGeom>
            <a:solidFill>
              <a:srgbClr val="D0D3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7491" y="3958697"/>
              <a:ext cx="1874860" cy="1874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5549" y="6588493"/>
              <a:ext cx="1824311" cy="1824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687" y="6598018"/>
              <a:ext cx="1824311" cy="18243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610" y="6626593"/>
              <a:ext cx="1824311" cy="18243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4496" y="6626593"/>
              <a:ext cx="1824311" cy="18243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1733" y="6626593"/>
              <a:ext cx="1824311" cy="18243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9458" y="6626593"/>
              <a:ext cx="1824311" cy="182430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38037" y="1742111"/>
            <a:ext cx="11755120" cy="1412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100" spc="1235">
                <a:solidFill>
                  <a:srgbClr val="FFFFFF"/>
                </a:solidFill>
                <a:latin typeface="Cambria"/>
                <a:cs typeface="Cambria"/>
              </a:rPr>
              <a:t>Arm</a:t>
            </a:r>
            <a:r>
              <a:rPr dirty="0" sz="9100" spc="3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9100" spc="740">
                <a:solidFill>
                  <a:srgbClr val="FFFFFF"/>
                </a:solidFill>
                <a:latin typeface="Cambria"/>
                <a:cs typeface="Cambria"/>
              </a:rPr>
              <a:t>Robotic</a:t>
            </a:r>
            <a:r>
              <a:rPr dirty="0" sz="9100" spc="3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9100" spc="1120">
                <a:solidFill>
                  <a:srgbClr val="FFFFFF"/>
                </a:solidFill>
                <a:latin typeface="Cambria"/>
                <a:cs typeface="Cambria"/>
              </a:rPr>
              <a:t>Team</a:t>
            </a:r>
            <a:endParaRPr sz="91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1229" y="6006195"/>
            <a:ext cx="2287905" cy="426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-45" b="1">
                <a:solidFill>
                  <a:srgbClr val="FFFFFF"/>
                </a:solidFill>
                <a:latin typeface="Tahoma"/>
                <a:cs typeface="Tahoma"/>
              </a:rPr>
              <a:t>Ismail</a:t>
            </a:r>
            <a:r>
              <a:rPr dirty="0" sz="26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" b="1">
                <a:solidFill>
                  <a:srgbClr val="FFFFFF"/>
                </a:solidFill>
                <a:latin typeface="Tahoma"/>
                <a:cs typeface="Tahoma"/>
              </a:rPr>
              <a:t>Raihan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5045" y="8427418"/>
            <a:ext cx="1435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5" b="1">
                <a:solidFill>
                  <a:srgbClr val="FFFFFF"/>
                </a:solidFill>
                <a:latin typeface="Tahoma"/>
                <a:cs typeface="Tahoma"/>
              </a:rPr>
              <a:t>Euman</a:t>
            </a:r>
            <a:r>
              <a:rPr dirty="0" sz="26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1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01444" y="8432062"/>
            <a:ext cx="1964689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" b="1">
                <a:solidFill>
                  <a:srgbClr val="FFFFFF"/>
                </a:solidFill>
                <a:latin typeface="Tahoma"/>
                <a:cs typeface="Tahoma"/>
              </a:rPr>
              <a:t>Prastyo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70" b="1">
                <a:solidFill>
                  <a:srgbClr val="FFFFFF"/>
                </a:solidFill>
                <a:latin typeface="Tahoma"/>
                <a:cs typeface="Tahoma"/>
              </a:rPr>
              <a:t>B.P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1425" y="8428227"/>
            <a:ext cx="153289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5" b="1">
                <a:solidFill>
                  <a:srgbClr val="FFFFFF"/>
                </a:solidFill>
                <a:latin typeface="Tahoma"/>
                <a:cs typeface="Tahoma"/>
              </a:rPr>
              <a:t>Thoriq</a:t>
            </a:r>
            <a:r>
              <a:rPr dirty="0" sz="2400" spc="-1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25" b="1">
                <a:solidFill>
                  <a:srgbClr val="FFFFFF"/>
                </a:solidFill>
                <a:latin typeface="Tahoma"/>
                <a:cs typeface="Tahoma"/>
              </a:rPr>
              <a:t>N.J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62296" y="8398843"/>
            <a:ext cx="17259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2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600" spc="-75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600" spc="-17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4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600" spc="1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05261" y="8426931"/>
            <a:ext cx="1355090" cy="4400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700" spc="-30" b="1">
                <a:solidFill>
                  <a:srgbClr val="FFFFFF"/>
                </a:solidFill>
                <a:latin typeface="Tahoma"/>
                <a:cs typeface="Tahoma"/>
              </a:rPr>
              <a:t>Rafi</a:t>
            </a:r>
            <a:r>
              <a:rPr dirty="0" sz="27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75" b="1">
                <a:solidFill>
                  <a:srgbClr val="FFFFFF"/>
                </a:solidFill>
                <a:latin typeface="Tahoma"/>
                <a:cs typeface="Tahoma"/>
              </a:rPr>
              <a:t>A.R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44000" y="795255"/>
            <a:ext cx="7366634" cy="1028700"/>
            <a:chOff x="9144000" y="795255"/>
            <a:chExt cx="7366634" cy="102870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0" y="950739"/>
              <a:ext cx="2457449" cy="7143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84814" y="795255"/>
              <a:ext cx="2314574" cy="10286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2178" y="820576"/>
              <a:ext cx="1838324" cy="9810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313089" y="8455506"/>
            <a:ext cx="1817370" cy="4400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700" spc="-30" b="1">
                <a:solidFill>
                  <a:srgbClr val="FFFFFF"/>
                </a:solidFill>
                <a:latin typeface="Tahoma"/>
                <a:cs typeface="Tahoma"/>
              </a:rPr>
              <a:t>Awang</a:t>
            </a:r>
            <a:r>
              <a:rPr dirty="0" sz="27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G.S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7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5957083"/>
                  </a:moveTo>
                  <a:lnTo>
                    <a:pt x="18287998" y="6116936"/>
                  </a:lnTo>
                  <a:lnTo>
                    <a:pt x="15860138" y="10286997"/>
                  </a:lnTo>
                  <a:lnTo>
                    <a:pt x="15771747" y="10286997"/>
                  </a:lnTo>
                  <a:lnTo>
                    <a:pt x="18287998" y="5957083"/>
                  </a:lnTo>
                  <a:close/>
                </a:path>
                <a:path w="18288000" h="10287000">
                  <a:moveTo>
                    <a:pt x="185421" y="467583"/>
                  </a:moveTo>
                  <a:lnTo>
                    <a:pt x="15421466" y="467583"/>
                  </a:lnTo>
                  <a:lnTo>
                    <a:pt x="18173276" y="5203345"/>
                  </a:lnTo>
                  <a:lnTo>
                    <a:pt x="15421466" y="9939107"/>
                  </a:lnTo>
                  <a:lnTo>
                    <a:pt x="185421" y="9939107"/>
                  </a:lnTo>
                  <a:lnTo>
                    <a:pt x="185421" y="467583"/>
                  </a:lnTo>
                  <a:close/>
                </a:path>
                <a:path w="18288000" h="10287000">
                  <a:moveTo>
                    <a:pt x="0" y="0"/>
                  </a:moveTo>
                  <a:lnTo>
                    <a:pt x="15745065" y="0"/>
                  </a:lnTo>
                  <a:lnTo>
                    <a:pt x="18287998" y="4376968"/>
                  </a:lnTo>
                  <a:lnTo>
                    <a:pt x="18287998" y="4527562"/>
                  </a:lnTo>
                  <a:lnTo>
                    <a:pt x="15702104" y="77808"/>
                  </a:lnTo>
                  <a:lnTo>
                    <a:pt x="0" y="77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17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5438" y="1879319"/>
              <a:ext cx="6810375" cy="0"/>
            </a:xfrm>
            <a:custGeom>
              <a:avLst/>
              <a:gdLst/>
              <a:ahLst/>
              <a:cxnLst/>
              <a:rect l="l" t="t" r="r" b="b"/>
              <a:pathLst>
                <a:path w="6810375" h="0">
                  <a:moveTo>
                    <a:pt x="0" y="0"/>
                  </a:moveTo>
                  <a:lnTo>
                    <a:pt x="6810370" y="0"/>
                  </a:lnTo>
                </a:path>
              </a:pathLst>
            </a:custGeom>
            <a:ln w="38099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6283" y="1803115"/>
              <a:ext cx="152457" cy="1524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0431" y="4816484"/>
              <a:ext cx="6115049" cy="54673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2738" y="696951"/>
            <a:ext cx="58578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05" b="0">
                <a:solidFill>
                  <a:srgbClr val="010101"/>
                </a:solidFill>
                <a:latin typeface="Cambria"/>
                <a:cs typeface="Cambria"/>
              </a:rPr>
              <a:t>Latar</a:t>
            </a:r>
            <a:r>
              <a:rPr dirty="0" sz="6000" spc="365" b="0">
                <a:solidFill>
                  <a:srgbClr val="010101"/>
                </a:solidFill>
                <a:latin typeface="Cambria"/>
                <a:cs typeface="Cambria"/>
              </a:rPr>
              <a:t> </a:t>
            </a:r>
            <a:r>
              <a:rPr dirty="0" sz="6000" spc="560" b="0">
                <a:solidFill>
                  <a:srgbClr val="010101"/>
                </a:solidFill>
                <a:latin typeface="Cambria"/>
                <a:cs typeface="Cambria"/>
              </a:rPr>
              <a:t>Belakang</a:t>
            </a:r>
            <a:endParaRPr sz="60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2638" y="414711"/>
            <a:ext cx="16681450" cy="4284345"/>
            <a:chOff x="982638" y="414711"/>
            <a:chExt cx="16681450" cy="42843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7388" y="570194"/>
              <a:ext cx="2457449" cy="714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8203" y="414711"/>
              <a:ext cx="2314574" cy="10286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5567" y="440029"/>
              <a:ext cx="1838324" cy="9810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8" y="2555387"/>
              <a:ext cx="142875" cy="142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8" y="3222137"/>
              <a:ext cx="142875" cy="142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8" y="3888887"/>
              <a:ext cx="142875" cy="142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8" y="4555637"/>
              <a:ext cx="142875" cy="1428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25786" y="2181137"/>
            <a:ext cx="11497310" cy="4692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3820">
              <a:lnSpc>
                <a:spcPct val="116700"/>
              </a:lnSpc>
              <a:spcBef>
                <a:spcPts val="95"/>
              </a:spcBef>
            </a:pPr>
            <a:r>
              <a:rPr dirty="0" sz="3750">
                <a:latin typeface="Arial MT"/>
                <a:cs typeface="Arial MT"/>
              </a:rPr>
              <a:t>Perkembangan </a:t>
            </a:r>
            <a:r>
              <a:rPr dirty="0" sz="3750" spc="-25">
                <a:latin typeface="Arial MT"/>
                <a:cs typeface="Arial MT"/>
              </a:rPr>
              <a:t>pesat </a:t>
            </a:r>
            <a:r>
              <a:rPr dirty="0" sz="3750" spc="185">
                <a:latin typeface="Arial MT"/>
                <a:cs typeface="Arial MT"/>
              </a:rPr>
              <a:t>industri </a:t>
            </a:r>
            <a:r>
              <a:rPr dirty="0" sz="3750" spc="180">
                <a:latin typeface="Arial MT"/>
                <a:cs typeface="Arial MT"/>
              </a:rPr>
              <a:t>otomotif </a:t>
            </a:r>
            <a:r>
              <a:rPr dirty="0" sz="3750" spc="185">
                <a:latin typeface="Arial MT"/>
                <a:cs typeface="Arial MT"/>
              </a:rPr>
              <a:t>di </a:t>
            </a:r>
            <a:r>
              <a:rPr dirty="0" sz="3750" spc="40">
                <a:latin typeface="Arial MT"/>
                <a:cs typeface="Arial MT"/>
              </a:rPr>
              <a:t>Indonesia </a:t>
            </a:r>
            <a:r>
              <a:rPr dirty="0" sz="3750" spc="45">
                <a:latin typeface="Arial MT"/>
                <a:cs typeface="Arial MT"/>
              </a:rPr>
              <a:t> </a:t>
            </a:r>
            <a:r>
              <a:rPr dirty="0" sz="3750" spc="-235">
                <a:latin typeface="Arial MT"/>
                <a:cs typeface="Arial MT"/>
              </a:rPr>
              <a:t>P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290">
                <a:latin typeface="Arial MT"/>
                <a:cs typeface="Arial MT"/>
              </a:rPr>
              <a:t>j</a:t>
            </a:r>
            <a:r>
              <a:rPr dirty="0" sz="3750" spc="150">
                <a:latin typeface="Arial MT"/>
                <a:cs typeface="Arial MT"/>
              </a:rPr>
              <a:t>u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235">
                <a:latin typeface="Arial MT"/>
                <a:cs typeface="Arial MT"/>
              </a:rPr>
              <a:t>l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70">
                <a:latin typeface="Arial MT"/>
                <a:cs typeface="Arial MT"/>
              </a:rPr>
              <a:t>n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50">
                <a:latin typeface="Arial MT"/>
                <a:cs typeface="Arial MT"/>
              </a:rPr>
              <a:t>u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275">
                <a:latin typeface="Arial MT"/>
                <a:cs typeface="Arial MT"/>
              </a:rPr>
              <a:t>i</a:t>
            </a:r>
            <a:r>
              <a:rPr dirty="0" sz="3750" spc="385">
                <a:latin typeface="Arial MT"/>
                <a:cs typeface="Arial MT"/>
              </a:rPr>
              <a:t>t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-215">
                <a:latin typeface="Arial MT"/>
                <a:cs typeface="Arial MT"/>
              </a:rPr>
              <a:t>s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105">
                <a:latin typeface="Arial MT"/>
                <a:cs typeface="Arial MT"/>
              </a:rPr>
              <a:t>p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90">
                <a:latin typeface="Arial MT"/>
                <a:cs typeface="Arial MT"/>
              </a:rPr>
              <a:t>d</a:t>
            </a:r>
            <a:r>
              <a:rPr dirty="0" sz="3750" spc="-200">
                <a:latin typeface="Arial MT"/>
                <a:cs typeface="Arial MT"/>
              </a:rPr>
              <a:t>a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245">
                <a:latin typeface="Arial MT"/>
                <a:cs typeface="Arial MT"/>
              </a:rPr>
              <a:t>m</a:t>
            </a:r>
            <a:r>
              <a:rPr dirty="0" sz="3750" spc="-30">
                <a:latin typeface="Arial MT"/>
                <a:cs typeface="Arial MT"/>
              </a:rPr>
              <a:t>o</a:t>
            </a:r>
            <a:r>
              <a:rPr dirty="0" sz="3750" spc="380">
                <a:latin typeface="Arial MT"/>
                <a:cs typeface="Arial MT"/>
              </a:rPr>
              <a:t>t</a:t>
            </a:r>
            <a:r>
              <a:rPr dirty="0" sz="3750" spc="-30">
                <a:latin typeface="Arial MT"/>
                <a:cs typeface="Arial MT"/>
              </a:rPr>
              <a:t>o</a:t>
            </a:r>
            <a:r>
              <a:rPr dirty="0" sz="3750" spc="350">
                <a:latin typeface="Arial MT"/>
                <a:cs typeface="Arial MT"/>
              </a:rPr>
              <a:t>r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95">
                <a:latin typeface="Arial MT"/>
                <a:cs typeface="Arial MT"/>
              </a:rPr>
              <a:t>y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-120">
                <a:latin typeface="Arial MT"/>
                <a:cs typeface="Arial MT"/>
              </a:rPr>
              <a:t>g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20">
                <a:latin typeface="Arial MT"/>
                <a:cs typeface="Arial MT"/>
              </a:rPr>
              <a:t>b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345">
                <a:latin typeface="Arial MT"/>
                <a:cs typeface="Arial MT"/>
              </a:rPr>
              <a:t>r</a:t>
            </a:r>
            <a:r>
              <a:rPr dirty="0" sz="3750" spc="254">
                <a:latin typeface="Arial MT"/>
                <a:cs typeface="Arial MT"/>
              </a:rPr>
              <a:t>k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245">
                <a:latin typeface="Arial MT"/>
                <a:cs typeface="Arial MT"/>
              </a:rPr>
              <a:t>m</a:t>
            </a:r>
            <a:r>
              <a:rPr dirty="0" sz="3750" spc="20">
                <a:latin typeface="Arial MT"/>
                <a:cs typeface="Arial MT"/>
              </a:rPr>
              <a:t>b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-120">
                <a:latin typeface="Arial MT"/>
                <a:cs typeface="Arial MT"/>
              </a:rPr>
              <a:t>g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05">
                <a:latin typeface="Arial MT"/>
                <a:cs typeface="Arial MT"/>
              </a:rPr>
              <a:t>p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-215">
                <a:latin typeface="Arial MT"/>
                <a:cs typeface="Arial MT"/>
              </a:rPr>
              <a:t>s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385">
                <a:latin typeface="Arial MT"/>
                <a:cs typeface="Arial MT"/>
              </a:rPr>
              <a:t>t  </a:t>
            </a:r>
            <a:r>
              <a:rPr dirty="0" sz="3750" spc="20">
                <a:latin typeface="Arial MT"/>
                <a:cs typeface="Arial MT"/>
              </a:rPr>
              <a:t>Potensi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-35">
                <a:latin typeface="Arial MT"/>
                <a:cs typeface="Arial MT"/>
              </a:rPr>
              <a:t>pasar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40">
                <a:latin typeface="Arial MT"/>
                <a:cs typeface="Arial MT"/>
              </a:rPr>
              <a:t>Indonesia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0">
                <a:latin typeface="Arial MT"/>
                <a:cs typeface="Arial MT"/>
              </a:rPr>
              <a:t>yang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10">
                <a:latin typeface="Arial MT"/>
                <a:cs typeface="Arial MT"/>
              </a:rPr>
              <a:t>menjanjikan</a:t>
            </a:r>
            <a:endParaRPr sz="3750">
              <a:latin typeface="Arial MT"/>
              <a:cs typeface="Arial MT"/>
            </a:endParaRPr>
          </a:p>
          <a:p>
            <a:pPr marL="12700" marR="5080">
              <a:lnSpc>
                <a:spcPts val="5250"/>
              </a:lnSpc>
              <a:spcBef>
                <a:spcPts val="100"/>
              </a:spcBef>
            </a:pPr>
            <a:r>
              <a:rPr dirty="0" sz="3750" spc="-235">
                <a:latin typeface="Arial MT"/>
                <a:cs typeface="Arial MT"/>
              </a:rPr>
              <a:t>P</a:t>
            </a:r>
            <a:r>
              <a:rPr dirty="0" sz="3750" spc="345">
                <a:latin typeface="Arial MT"/>
                <a:cs typeface="Arial MT"/>
              </a:rPr>
              <a:t>r</a:t>
            </a:r>
            <a:r>
              <a:rPr dirty="0" sz="3750" spc="-30">
                <a:latin typeface="Arial MT"/>
                <a:cs typeface="Arial MT"/>
              </a:rPr>
              <a:t>o</a:t>
            </a:r>
            <a:r>
              <a:rPr dirty="0" sz="3750" spc="-215">
                <a:latin typeface="Arial MT"/>
                <a:cs typeface="Arial MT"/>
              </a:rPr>
              <a:t>s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-210">
                <a:latin typeface="Arial MT"/>
                <a:cs typeface="Arial MT"/>
              </a:rPr>
              <a:t>s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245">
                <a:latin typeface="Arial MT"/>
                <a:cs typeface="Arial MT"/>
              </a:rPr>
              <a:t>m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150">
                <a:latin typeface="Arial MT"/>
                <a:cs typeface="Arial MT"/>
              </a:rPr>
              <a:t>u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240">
                <a:latin typeface="Arial MT"/>
                <a:cs typeface="Arial MT"/>
              </a:rPr>
              <a:t>l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90">
                <a:latin typeface="Arial MT"/>
                <a:cs typeface="Arial MT"/>
              </a:rPr>
              <a:t>d</a:t>
            </a:r>
            <a:r>
              <a:rPr dirty="0" sz="3750" spc="-204">
                <a:latin typeface="Arial MT"/>
                <a:cs typeface="Arial MT"/>
              </a:rPr>
              <a:t>e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-125">
                <a:latin typeface="Arial MT"/>
                <a:cs typeface="Arial MT"/>
              </a:rPr>
              <a:t>g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70">
                <a:latin typeface="Arial MT"/>
                <a:cs typeface="Arial MT"/>
              </a:rPr>
              <a:t>n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380">
                <a:latin typeface="Arial MT"/>
                <a:cs typeface="Arial MT"/>
              </a:rPr>
              <a:t>t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-125">
                <a:latin typeface="Arial MT"/>
                <a:cs typeface="Arial MT"/>
              </a:rPr>
              <a:t>g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70">
                <a:latin typeface="Arial MT"/>
                <a:cs typeface="Arial MT"/>
              </a:rPr>
              <a:t>n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245">
                <a:latin typeface="Arial MT"/>
                <a:cs typeface="Arial MT"/>
              </a:rPr>
              <a:t>m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150">
                <a:latin typeface="Arial MT"/>
                <a:cs typeface="Arial MT"/>
              </a:rPr>
              <a:t>u</a:t>
            </a:r>
            <a:r>
              <a:rPr dirty="0" sz="3750" spc="-215">
                <a:latin typeface="Arial MT"/>
                <a:cs typeface="Arial MT"/>
              </a:rPr>
              <a:t>s</a:t>
            </a:r>
            <a:r>
              <a:rPr dirty="0" sz="3750" spc="275">
                <a:latin typeface="Arial MT"/>
                <a:cs typeface="Arial MT"/>
              </a:rPr>
              <a:t>i</a:t>
            </a:r>
            <a:r>
              <a:rPr dirty="0" sz="3750" spc="-200">
                <a:latin typeface="Arial MT"/>
                <a:cs typeface="Arial MT"/>
              </a:rPr>
              <a:t>a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95">
                <a:latin typeface="Arial MT"/>
                <a:cs typeface="Arial MT"/>
              </a:rPr>
              <a:t>y</a:t>
            </a:r>
            <a:r>
              <a:rPr dirty="0" sz="3750" spc="-204">
                <a:latin typeface="Arial MT"/>
                <a:cs typeface="Arial MT"/>
              </a:rPr>
              <a:t>a</a:t>
            </a:r>
            <a:r>
              <a:rPr dirty="0" sz="3750" spc="165">
                <a:latin typeface="Arial MT"/>
                <a:cs typeface="Arial MT"/>
              </a:rPr>
              <a:t>n</a:t>
            </a:r>
            <a:r>
              <a:rPr dirty="0" sz="3750" spc="-80">
                <a:latin typeface="Arial MT"/>
                <a:cs typeface="Arial MT"/>
              </a:rPr>
              <a:t>g  </a:t>
            </a:r>
            <a:r>
              <a:rPr dirty="0" sz="3750" spc="120">
                <a:latin typeface="Arial MT"/>
                <a:cs typeface="Arial MT"/>
              </a:rPr>
              <a:t>menimbulkan </a:t>
            </a:r>
            <a:r>
              <a:rPr dirty="0" sz="3750" spc="35">
                <a:latin typeface="Arial MT"/>
                <a:cs typeface="Arial MT"/>
              </a:rPr>
              <a:t>banyak </a:t>
            </a:r>
            <a:r>
              <a:rPr dirty="0" sz="3750" spc="-5">
                <a:latin typeface="Arial MT"/>
                <a:cs typeface="Arial MT"/>
              </a:rPr>
              <a:t>kendala, </a:t>
            </a:r>
            <a:r>
              <a:rPr dirty="0" sz="3750" spc="160">
                <a:latin typeface="Arial MT"/>
                <a:cs typeface="Arial MT"/>
              </a:rPr>
              <a:t>yaitu </a:t>
            </a:r>
            <a:r>
              <a:rPr dirty="0" sz="3750" spc="95">
                <a:latin typeface="Arial MT"/>
                <a:cs typeface="Arial MT"/>
              </a:rPr>
              <a:t>human </a:t>
            </a:r>
            <a:r>
              <a:rPr dirty="0" sz="3750" spc="110">
                <a:latin typeface="Arial MT"/>
                <a:cs typeface="Arial MT"/>
              </a:rPr>
              <a:t>error, </a:t>
            </a:r>
            <a:r>
              <a:rPr dirty="0" sz="3750" spc="114">
                <a:latin typeface="Arial MT"/>
                <a:cs typeface="Arial MT"/>
              </a:rPr>
              <a:t> </a:t>
            </a:r>
            <a:r>
              <a:rPr dirty="0" sz="3750" spc="10">
                <a:latin typeface="Arial MT"/>
                <a:cs typeface="Arial MT"/>
              </a:rPr>
              <a:t>cycle</a:t>
            </a:r>
            <a:r>
              <a:rPr dirty="0" sz="3750" spc="-210">
                <a:latin typeface="Arial MT"/>
                <a:cs typeface="Arial MT"/>
              </a:rPr>
              <a:t> </a:t>
            </a:r>
            <a:r>
              <a:rPr dirty="0" sz="3750" spc="175">
                <a:latin typeface="Arial MT"/>
                <a:cs typeface="Arial MT"/>
              </a:rPr>
              <a:t>time</a:t>
            </a:r>
            <a:r>
              <a:rPr dirty="0" sz="3750" spc="-210">
                <a:latin typeface="Arial MT"/>
                <a:cs typeface="Arial MT"/>
              </a:rPr>
              <a:t> </a:t>
            </a:r>
            <a:r>
              <a:rPr dirty="0" sz="3750" spc="10">
                <a:latin typeface="Arial MT"/>
                <a:cs typeface="Arial MT"/>
              </a:rPr>
              <a:t>yang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00">
                <a:latin typeface="Arial MT"/>
                <a:cs typeface="Arial MT"/>
              </a:rPr>
              <a:t>kurang</a:t>
            </a:r>
            <a:r>
              <a:rPr dirty="0" sz="3750" spc="-210">
                <a:latin typeface="Arial MT"/>
                <a:cs typeface="Arial MT"/>
              </a:rPr>
              <a:t> </a:t>
            </a:r>
            <a:r>
              <a:rPr dirty="0" sz="3750" spc="25">
                <a:latin typeface="Arial MT"/>
                <a:cs typeface="Arial MT"/>
              </a:rPr>
              <a:t>efisien,</a:t>
            </a:r>
            <a:r>
              <a:rPr dirty="0" sz="3750" spc="-204">
                <a:latin typeface="Arial MT"/>
                <a:cs typeface="Arial MT"/>
              </a:rPr>
              <a:t> </a:t>
            </a:r>
            <a:r>
              <a:rPr dirty="0" sz="3750" spc="15">
                <a:latin typeface="Arial MT"/>
                <a:cs typeface="Arial MT"/>
              </a:rPr>
              <a:t>dan</a:t>
            </a:r>
            <a:r>
              <a:rPr dirty="0" sz="3750" spc="-210">
                <a:latin typeface="Arial MT"/>
                <a:cs typeface="Arial MT"/>
              </a:rPr>
              <a:t> </a:t>
            </a:r>
            <a:r>
              <a:rPr dirty="0" sz="3750" spc="70">
                <a:latin typeface="Arial MT"/>
                <a:cs typeface="Arial MT"/>
              </a:rPr>
              <a:t>resiko</a:t>
            </a:r>
            <a:r>
              <a:rPr dirty="0" sz="3750" spc="-210">
                <a:latin typeface="Arial MT"/>
                <a:cs typeface="Arial MT"/>
              </a:rPr>
              <a:t> </a:t>
            </a:r>
            <a:r>
              <a:rPr dirty="0" sz="3750" spc="-20">
                <a:latin typeface="Arial MT"/>
                <a:cs typeface="Arial MT"/>
              </a:rPr>
              <a:t>kecelakaan </a:t>
            </a:r>
            <a:r>
              <a:rPr dirty="0" sz="3750" spc="-1025">
                <a:latin typeface="Arial MT"/>
                <a:cs typeface="Arial MT"/>
              </a:rPr>
              <a:t> </a:t>
            </a:r>
            <a:r>
              <a:rPr dirty="0" sz="3750" spc="45">
                <a:latin typeface="Arial MT"/>
                <a:cs typeface="Arial MT"/>
              </a:rPr>
              <a:t>kerja.</a:t>
            </a:r>
            <a:endParaRPr sz="3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782" y="2029643"/>
            <a:ext cx="6915149" cy="7781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122" y="1000879"/>
            <a:ext cx="344170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-345"/>
              <a:t>SOLUSI</a:t>
            </a:r>
            <a:endParaRPr sz="75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8278" y="4983249"/>
            <a:ext cx="156316" cy="1563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8278" y="6448718"/>
            <a:ext cx="156316" cy="1563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8278" y="7181453"/>
            <a:ext cx="156316" cy="1563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08127" y="2278179"/>
            <a:ext cx="8103870" cy="5256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63980" marR="5080" indent="-1094105">
              <a:lnSpc>
                <a:spcPct val="127000"/>
              </a:lnSpc>
              <a:spcBef>
                <a:spcPts val="95"/>
              </a:spcBef>
              <a:tabLst>
                <a:tab pos="2086610" algn="l"/>
                <a:tab pos="4299585" algn="l"/>
                <a:tab pos="4596765" algn="l"/>
              </a:tabLst>
            </a:pPr>
            <a:r>
              <a:rPr dirty="0" sz="3200" spc="1855" b="1">
                <a:latin typeface="Arial"/>
                <a:cs typeface="Arial"/>
              </a:rPr>
              <a:t>A</a:t>
            </a:r>
            <a:r>
              <a:rPr dirty="0" sz="3200" spc="1505" b="1">
                <a:latin typeface="Arial"/>
                <a:cs typeface="Arial"/>
              </a:rPr>
              <a:t>R</a:t>
            </a:r>
            <a:r>
              <a:rPr dirty="0" sz="3200" spc="2095" b="1">
                <a:latin typeface="Arial"/>
                <a:cs typeface="Arial"/>
              </a:rPr>
              <a:t>M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1505" b="1">
                <a:latin typeface="Arial"/>
                <a:cs typeface="Arial"/>
              </a:rPr>
              <a:t>R</a:t>
            </a:r>
            <a:r>
              <a:rPr dirty="0" sz="3200" spc="1280" b="1">
                <a:latin typeface="Arial"/>
                <a:cs typeface="Arial"/>
              </a:rPr>
              <a:t>O</a:t>
            </a:r>
            <a:r>
              <a:rPr dirty="0" sz="3200" spc="1655" b="1">
                <a:latin typeface="Arial"/>
                <a:cs typeface="Arial"/>
              </a:rPr>
              <a:t>B</a:t>
            </a:r>
            <a:r>
              <a:rPr dirty="0" sz="3200" spc="1280" b="1">
                <a:latin typeface="Arial"/>
                <a:cs typeface="Arial"/>
              </a:rPr>
              <a:t>O</a:t>
            </a:r>
            <a:r>
              <a:rPr dirty="0" sz="3200" spc="925" b="1">
                <a:latin typeface="Arial"/>
                <a:cs typeface="Arial"/>
              </a:rPr>
              <a:t>T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1655" b="1">
                <a:latin typeface="Arial"/>
                <a:cs typeface="Arial"/>
              </a:rPr>
              <a:t>B</a:t>
            </a:r>
            <a:r>
              <a:rPr dirty="0" sz="3200" spc="1320" b="1">
                <a:latin typeface="Arial"/>
                <a:cs typeface="Arial"/>
              </a:rPr>
              <a:t>E</a:t>
            </a:r>
            <a:r>
              <a:rPr dirty="0" sz="3200" spc="1505" b="1">
                <a:latin typeface="Arial"/>
                <a:cs typeface="Arial"/>
              </a:rPr>
              <a:t>R</a:t>
            </a:r>
            <a:r>
              <a:rPr dirty="0" sz="3200" spc="1655" b="1">
                <a:latin typeface="Arial"/>
                <a:cs typeface="Arial"/>
              </a:rPr>
              <a:t>B</a:t>
            </a:r>
            <a:r>
              <a:rPr dirty="0" sz="3200" spc="1855" b="1">
                <a:latin typeface="Arial"/>
                <a:cs typeface="Arial"/>
              </a:rPr>
              <a:t>A</a:t>
            </a:r>
            <a:r>
              <a:rPr dirty="0" sz="3200" spc="1210" b="1">
                <a:latin typeface="Arial"/>
                <a:cs typeface="Arial"/>
              </a:rPr>
              <a:t>S</a:t>
            </a:r>
            <a:r>
              <a:rPr dirty="0" sz="3200" spc="930" b="1">
                <a:latin typeface="Arial"/>
                <a:cs typeface="Arial"/>
              </a:rPr>
              <a:t>I</a:t>
            </a:r>
            <a:r>
              <a:rPr dirty="0" sz="3200" spc="505" b="1">
                <a:latin typeface="Arial"/>
                <a:cs typeface="Arial"/>
              </a:rPr>
              <a:t>S  </a:t>
            </a:r>
            <a:r>
              <a:rPr dirty="0" sz="3200" spc="1340" b="1">
                <a:latin typeface="Arial"/>
                <a:cs typeface="Arial"/>
              </a:rPr>
              <a:t>SENSOR	</a:t>
            </a:r>
            <a:r>
              <a:rPr dirty="0" sz="3200" spc="1789" b="1">
                <a:latin typeface="Arial"/>
                <a:cs typeface="Arial"/>
              </a:rPr>
              <a:t>WARNA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50">
              <a:latin typeface="Arial"/>
              <a:cs typeface="Arial"/>
            </a:endParaRPr>
          </a:p>
          <a:p>
            <a:pPr marL="12700" marR="243204">
              <a:lnSpc>
                <a:spcPct val="115900"/>
              </a:lnSpc>
            </a:pPr>
            <a:r>
              <a:rPr dirty="0" sz="4150" spc="5">
                <a:latin typeface="Arial MT"/>
                <a:cs typeface="Arial MT"/>
              </a:rPr>
              <a:t>Sistem</a:t>
            </a:r>
            <a:r>
              <a:rPr dirty="0" sz="4150" spc="-245">
                <a:latin typeface="Arial MT"/>
                <a:cs typeface="Arial MT"/>
              </a:rPr>
              <a:t> </a:t>
            </a:r>
            <a:r>
              <a:rPr dirty="0" sz="4150" spc="210">
                <a:latin typeface="Arial MT"/>
                <a:cs typeface="Arial MT"/>
              </a:rPr>
              <a:t>kontrol</a:t>
            </a:r>
            <a:r>
              <a:rPr dirty="0" sz="4150" spc="-240">
                <a:latin typeface="Arial MT"/>
                <a:cs typeface="Arial MT"/>
              </a:rPr>
              <a:t> </a:t>
            </a:r>
            <a:r>
              <a:rPr dirty="0" sz="4150" spc="114">
                <a:latin typeface="Arial MT"/>
                <a:cs typeface="Arial MT"/>
              </a:rPr>
              <a:t>otomatis</a:t>
            </a:r>
            <a:r>
              <a:rPr dirty="0" sz="4150" spc="-240">
                <a:latin typeface="Arial MT"/>
                <a:cs typeface="Arial MT"/>
              </a:rPr>
              <a:t> </a:t>
            </a:r>
            <a:r>
              <a:rPr dirty="0" sz="4150" spc="-20">
                <a:latin typeface="Arial MT"/>
                <a:cs typeface="Arial MT"/>
              </a:rPr>
              <a:t>berbasis </a:t>
            </a:r>
            <a:r>
              <a:rPr dirty="0" sz="4150" spc="-1135">
                <a:latin typeface="Arial MT"/>
                <a:cs typeface="Arial MT"/>
              </a:rPr>
              <a:t> </a:t>
            </a:r>
            <a:r>
              <a:rPr dirty="0" sz="4150" spc="85">
                <a:latin typeface="Arial MT"/>
                <a:cs typeface="Arial MT"/>
              </a:rPr>
              <a:t>software</a:t>
            </a:r>
            <a:endParaRPr sz="4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4150" spc="-35">
                <a:latin typeface="Arial MT"/>
                <a:cs typeface="Arial MT"/>
              </a:rPr>
              <a:t>Cycle</a:t>
            </a:r>
            <a:r>
              <a:rPr dirty="0" sz="4150" spc="-240">
                <a:latin typeface="Arial MT"/>
                <a:cs typeface="Arial MT"/>
              </a:rPr>
              <a:t> </a:t>
            </a:r>
            <a:r>
              <a:rPr dirty="0" sz="4150" spc="195">
                <a:latin typeface="Arial MT"/>
                <a:cs typeface="Arial MT"/>
              </a:rPr>
              <a:t>time</a:t>
            </a:r>
            <a:r>
              <a:rPr dirty="0" sz="4150" spc="-235">
                <a:latin typeface="Arial MT"/>
                <a:cs typeface="Arial MT"/>
              </a:rPr>
              <a:t> </a:t>
            </a:r>
            <a:r>
              <a:rPr dirty="0" sz="4150" spc="105">
                <a:latin typeface="Arial MT"/>
                <a:cs typeface="Arial MT"/>
              </a:rPr>
              <a:t>lebih</a:t>
            </a:r>
            <a:r>
              <a:rPr dirty="0" sz="4150" spc="-240">
                <a:latin typeface="Arial MT"/>
                <a:cs typeface="Arial MT"/>
              </a:rPr>
              <a:t> </a:t>
            </a:r>
            <a:r>
              <a:rPr dirty="0" sz="4150" spc="55">
                <a:latin typeface="Arial MT"/>
                <a:cs typeface="Arial MT"/>
              </a:rPr>
              <a:t>efisien</a:t>
            </a:r>
            <a:endParaRPr sz="4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4150" spc="260">
                <a:latin typeface="Arial MT"/>
                <a:cs typeface="Arial MT"/>
              </a:rPr>
              <a:t>Minim</a:t>
            </a:r>
            <a:r>
              <a:rPr dirty="0" sz="4150" spc="-235">
                <a:latin typeface="Arial MT"/>
                <a:cs typeface="Arial MT"/>
              </a:rPr>
              <a:t> </a:t>
            </a:r>
            <a:r>
              <a:rPr dirty="0" sz="4150" spc="80">
                <a:latin typeface="Arial MT"/>
                <a:cs typeface="Arial MT"/>
              </a:rPr>
              <a:t>resiko</a:t>
            </a:r>
            <a:r>
              <a:rPr dirty="0" sz="4150" spc="-229">
                <a:latin typeface="Arial MT"/>
                <a:cs typeface="Arial MT"/>
              </a:rPr>
              <a:t> </a:t>
            </a:r>
            <a:r>
              <a:rPr dirty="0" sz="4150" spc="-20">
                <a:latin typeface="Arial MT"/>
                <a:cs typeface="Arial MT"/>
              </a:rPr>
              <a:t>kecelakaan</a:t>
            </a:r>
            <a:r>
              <a:rPr dirty="0" sz="4150" spc="-235">
                <a:latin typeface="Arial MT"/>
                <a:cs typeface="Arial MT"/>
              </a:rPr>
              <a:t> </a:t>
            </a:r>
            <a:r>
              <a:rPr dirty="0" sz="4150" spc="110">
                <a:latin typeface="Arial MT"/>
                <a:cs typeface="Arial MT"/>
              </a:rPr>
              <a:t>kerja</a:t>
            </a:r>
            <a:endParaRPr sz="4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453" y="2871754"/>
            <a:ext cx="16630649" cy="6391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600" y="1421364"/>
            <a:ext cx="91338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70"/>
              <a:t>METODE</a:t>
            </a:r>
            <a:r>
              <a:rPr dirty="0" sz="4400" spc="-165"/>
              <a:t> </a:t>
            </a:r>
            <a:r>
              <a:rPr dirty="0" sz="4400" spc="40"/>
              <a:t>DAN</a:t>
            </a:r>
            <a:r>
              <a:rPr dirty="0" sz="4400" spc="-160"/>
              <a:t> </a:t>
            </a:r>
            <a:r>
              <a:rPr dirty="0" sz="4400" spc="-10"/>
              <a:t>TAHAPAN</a:t>
            </a:r>
            <a:r>
              <a:rPr dirty="0" sz="4400" spc="-165"/>
              <a:t> </a:t>
            </a:r>
            <a:r>
              <a:rPr dirty="0" sz="4400" spc="-80"/>
              <a:t>PRODUK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344" y="3047510"/>
            <a:ext cx="9601199" cy="5429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206" y="1003247"/>
            <a:ext cx="4768850" cy="10001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400" spc="-150"/>
              <a:t>CARA</a:t>
            </a:r>
            <a:r>
              <a:rPr dirty="0" sz="6400" spc="-290"/>
              <a:t> </a:t>
            </a:r>
            <a:r>
              <a:rPr dirty="0" sz="6400" spc="-415"/>
              <a:t>KERJA</a:t>
            </a:r>
            <a:endParaRPr sz="6400"/>
          </a:p>
        </p:txBody>
      </p:sp>
      <p:sp>
        <p:nvSpPr>
          <p:cNvPr id="4" name="object 4"/>
          <p:cNvSpPr txBox="1"/>
          <p:nvPr/>
        </p:nvSpPr>
        <p:spPr>
          <a:xfrm>
            <a:off x="6361402" y="4530133"/>
            <a:ext cx="1864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90" algn="l"/>
              </a:tabLst>
            </a:pPr>
            <a:r>
              <a:rPr dirty="0" sz="2400" spc="30" b="1">
                <a:latin typeface="Tahoma"/>
                <a:cs typeface="Tahoma"/>
              </a:rPr>
              <a:t>d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90" b="1">
                <a:latin typeface="Tahoma"/>
                <a:cs typeface="Tahoma"/>
              </a:rPr>
              <a:t>i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140" b="1">
                <a:latin typeface="Tahoma"/>
                <a:cs typeface="Tahoma"/>
              </a:rPr>
              <a:t>t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100" b="1">
                <a:latin typeface="Tahoma"/>
                <a:cs typeface="Tahoma"/>
              </a:rPr>
              <a:t>m</a:t>
            </a:r>
            <a:r>
              <a:rPr dirty="0" sz="2400" spc="25" b="1">
                <a:latin typeface="Tahoma"/>
                <a:cs typeface="Tahoma"/>
              </a:rPr>
              <a:t>p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378" y="3219379"/>
            <a:ext cx="7995920" cy="12827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20"/>
              </a:spcBef>
              <a:buFont typeface="Tahoma"/>
              <a:buAutoNum type="arabicPeriod"/>
              <a:tabLst>
                <a:tab pos="287020" algn="l"/>
              </a:tabLst>
            </a:pPr>
            <a:r>
              <a:rPr dirty="0" sz="2400" spc="-30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95" b="1">
                <a:latin typeface="Tahoma"/>
                <a:cs typeface="Tahoma"/>
              </a:rPr>
              <a:t>m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180" b="1">
                <a:latin typeface="Tahoma"/>
                <a:cs typeface="Tahoma"/>
              </a:rPr>
              <a:t>R</a:t>
            </a:r>
            <a:r>
              <a:rPr dirty="0" sz="2400" spc="-35" b="1">
                <a:latin typeface="Tahoma"/>
                <a:cs typeface="Tahoma"/>
              </a:rPr>
              <a:t>o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35" b="1">
                <a:latin typeface="Tahoma"/>
                <a:cs typeface="Tahoma"/>
              </a:rPr>
              <a:t>o</a:t>
            </a:r>
            <a:r>
              <a:rPr dirty="0" sz="2400" spc="-135" b="1">
                <a:latin typeface="Tahoma"/>
                <a:cs typeface="Tahoma"/>
              </a:rPr>
              <a:t>t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spc="-140" b="1">
                <a:latin typeface="Tahoma"/>
                <a:cs typeface="Tahoma"/>
              </a:rPr>
              <a:t>t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55" b="1">
                <a:latin typeface="Tahoma"/>
                <a:cs typeface="Tahoma"/>
              </a:rPr>
              <a:t>n</a:t>
            </a:r>
            <a:r>
              <a:rPr dirty="0" sz="2400" spc="30" b="1">
                <a:latin typeface="Tahoma"/>
                <a:cs typeface="Tahoma"/>
              </a:rPr>
              <a:t>d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30" b="1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286385" marR="5080" indent="-274320">
              <a:lnSpc>
                <a:spcPct val="114599"/>
              </a:lnSpc>
              <a:buFont typeface="Tahoma"/>
              <a:buAutoNum type="arabicPeriod"/>
              <a:tabLst>
                <a:tab pos="287020" algn="l"/>
              </a:tabLst>
            </a:pPr>
            <a:r>
              <a:rPr dirty="0" sz="2400" spc="-85" b="1">
                <a:latin typeface="Tahoma"/>
                <a:cs typeface="Tahoma"/>
              </a:rPr>
              <a:t>Arm</a:t>
            </a:r>
            <a:r>
              <a:rPr dirty="0" sz="2400" spc="-15" b="1">
                <a:latin typeface="Tahoma"/>
                <a:cs typeface="Tahoma"/>
              </a:rPr>
              <a:t> </a:t>
            </a:r>
            <a:r>
              <a:rPr dirty="0" sz="2400" spc="-65" b="1">
                <a:latin typeface="Tahoma"/>
                <a:cs typeface="Tahoma"/>
              </a:rPr>
              <a:t>robot</a:t>
            </a:r>
            <a:r>
              <a:rPr dirty="0" sz="2400" spc="-10" b="1">
                <a:latin typeface="Tahoma"/>
                <a:cs typeface="Tahoma"/>
              </a:rPr>
              <a:t> </a:t>
            </a:r>
            <a:r>
              <a:rPr dirty="0" sz="2400" spc="-55" b="1">
                <a:latin typeface="Tahoma"/>
                <a:cs typeface="Tahoma"/>
              </a:rPr>
              <a:t>mengambil</a:t>
            </a:r>
            <a:r>
              <a:rPr dirty="0" sz="2400" spc="-15" b="1">
                <a:latin typeface="Tahoma"/>
                <a:cs typeface="Tahoma"/>
              </a:rPr>
              <a:t> </a:t>
            </a:r>
            <a:r>
              <a:rPr dirty="0" sz="2400" spc="-45" b="1">
                <a:latin typeface="Tahoma"/>
                <a:cs typeface="Tahoma"/>
              </a:rPr>
              <a:t>komponen</a:t>
            </a:r>
            <a:r>
              <a:rPr dirty="0" sz="2400" spc="-10" b="1">
                <a:latin typeface="Tahoma"/>
                <a:cs typeface="Tahoma"/>
              </a:rPr>
              <a:t> </a:t>
            </a:r>
            <a:r>
              <a:rPr dirty="0" sz="2400" spc="-65" b="1">
                <a:latin typeface="Tahoma"/>
                <a:cs typeface="Tahoma"/>
              </a:rPr>
              <a:t>sesuai</a:t>
            </a:r>
            <a:r>
              <a:rPr dirty="0" sz="2400" spc="-10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warna</a:t>
            </a:r>
            <a:r>
              <a:rPr dirty="0" sz="2400" spc="-15" b="1">
                <a:latin typeface="Tahoma"/>
                <a:cs typeface="Tahoma"/>
              </a:rPr>
              <a:t> </a:t>
            </a:r>
            <a:r>
              <a:rPr dirty="0" sz="2400" spc="-35" b="1">
                <a:latin typeface="Tahoma"/>
                <a:cs typeface="Tahoma"/>
              </a:rPr>
              <a:t>yang </a:t>
            </a:r>
            <a:r>
              <a:rPr dirty="0" sz="2400" spc="-685" b="1">
                <a:latin typeface="Tahoma"/>
                <a:cs typeface="Tahoma"/>
              </a:rPr>
              <a:t> </a:t>
            </a:r>
            <a:r>
              <a:rPr dirty="0" sz="2400" spc="-30" b="1">
                <a:latin typeface="Tahoma"/>
                <a:cs typeface="Tahoma"/>
              </a:rPr>
              <a:t>di</a:t>
            </a:r>
            <a:r>
              <a:rPr dirty="0" sz="2400" spc="-245" b="1">
                <a:latin typeface="Tahoma"/>
                <a:cs typeface="Tahoma"/>
              </a:rPr>
              <a:t> </a:t>
            </a:r>
            <a:r>
              <a:rPr dirty="0" sz="2400" spc="-60" b="1">
                <a:latin typeface="Tahoma"/>
                <a:cs typeface="Tahoma"/>
              </a:rPr>
              <a:t>inginkan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378" y="4476678"/>
            <a:ext cx="592328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5080" indent="-274320">
              <a:lnSpc>
                <a:spcPct val="114599"/>
              </a:lnSpc>
              <a:spcBef>
                <a:spcPts val="100"/>
              </a:spcBef>
              <a:buFont typeface="Tahoma"/>
              <a:buAutoNum type="arabicPeriod" startAt="3"/>
              <a:tabLst>
                <a:tab pos="287020" algn="l"/>
                <a:tab pos="1119505" algn="l"/>
                <a:tab pos="2877820" algn="l"/>
                <a:tab pos="4686300" algn="l"/>
              </a:tabLst>
            </a:pPr>
            <a:r>
              <a:rPr dirty="0" sz="2400" spc="-30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95" b="1">
                <a:latin typeface="Tahoma"/>
                <a:cs typeface="Tahoma"/>
              </a:rPr>
              <a:t>m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100" b="1">
                <a:latin typeface="Tahoma"/>
                <a:cs typeface="Tahoma"/>
              </a:rPr>
              <a:t>m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100" b="1">
                <a:latin typeface="Tahoma"/>
                <a:cs typeface="Tahoma"/>
              </a:rPr>
              <a:t>m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150" b="1">
                <a:latin typeface="Tahoma"/>
                <a:cs typeface="Tahoma"/>
              </a:rPr>
              <a:t>w</a:t>
            </a:r>
            <a:r>
              <a:rPr dirty="0" sz="2400" spc="-9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55" b="1">
                <a:latin typeface="Tahoma"/>
                <a:cs typeface="Tahoma"/>
              </a:rPr>
              <a:t>k</a:t>
            </a:r>
            <a:r>
              <a:rPr dirty="0" sz="2400" spc="-35" b="1">
                <a:latin typeface="Tahoma"/>
                <a:cs typeface="Tahoma"/>
              </a:rPr>
              <a:t>o</a:t>
            </a:r>
            <a:r>
              <a:rPr dirty="0" sz="2400" spc="-100" b="1">
                <a:latin typeface="Tahoma"/>
                <a:cs typeface="Tahoma"/>
              </a:rPr>
              <a:t>m</a:t>
            </a:r>
            <a:r>
              <a:rPr dirty="0" sz="2400" spc="25" b="1">
                <a:latin typeface="Tahoma"/>
                <a:cs typeface="Tahoma"/>
              </a:rPr>
              <a:t>p</a:t>
            </a:r>
            <a:r>
              <a:rPr dirty="0" sz="2400" spc="-35" b="1">
                <a:latin typeface="Tahoma"/>
                <a:cs typeface="Tahoma"/>
              </a:rPr>
              <a:t>o</a:t>
            </a:r>
            <a:r>
              <a:rPr dirty="0" sz="2400" spc="-55" b="1">
                <a:latin typeface="Tahoma"/>
                <a:cs typeface="Tahoma"/>
              </a:rPr>
              <a:t>n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50" b="1">
                <a:latin typeface="Tahoma"/>
                <a:cs typeface="Tahoma"/>
              </a:rPr>
              <a:t>n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140" b="1">
                <a:latin typeface="Tahoma"/>
                <a:cs typeface="Tahoma"/>
              </a:rPr>
              <a:t>t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60" b="1">
                <a:latin typeface="Tahoma"/>
                <a:cs typeface="Tahoma"/>
              </a:rPr>
              <a:t>u</a:t>
            </a:r>
            <a:r>
              <a:rPr dirty="0" sz="2400" spc="-110" b="1">
                <a:latin typeface="Tahoma"/>
                <a:cs typeface="Tahoma"/>
              </a:rPr>
              <a:t>t  </a:t>
            </a:r>
            <a:r>
              <a:rPr dirty="0" sz="2400" spc="-40" b="1">
                <a:latin typeface="Tahoma"/>
                <a:cs typeface="Tahoma"/>
              </a:rPr>
              <a:t>pengecatan</a:t>
            </a:r>
            <a:endParaRPr sz="2400">
              <a:latin typeface="Tahoma"/>
              <a:cs typeface="Tahoma"/>
            </a:endParaRPr>
          </a:p>
          <a:p>
            <a:pPr marL="286385" indent="-274320">
              <a:lnSpc>
                <a:spcPct val="100000"/>
              </a:lnSpc>
              <a:spcBef>
                <a:spcPts val="420"/>
              </a:spcBef>
              <a:buFont typeface="Tahoma"/>
              <a:buAutoNum type="arabicPeriod" startAt="3"/>
              <a:tabLst>
                <a:tab pos="287020" algn="l"/>
              </a:tabLst>
            </a:pPr>
            <a:r>
              <a:rPr dirty="0" sz="2400" spc="-30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95" b="1">
                <a:latin typeface="Tahoma"/>
                <a:cs typeface="Tahoma"/>
              </a:rPr>
              <a:t>m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100" b="1">
                <a:latin typeface="Tahoma"/>
                <a:cs typeface="Tahoma"/>
              </a:rPr>
              <a:t>m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55" b="1">
                <a:latin typeface="Tahoma"/>
                <a:cs typeface="Tahoma"/>
              </a:rPr>
              <a:t>n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60" b="1">
                <a:latin typeface="Tahoma"/>
                <a:cs typeface="Tahoma"/>
              </a:rPr>
              <a:t>u</a:t>
            </a:r>
            <a:r>
              <a:rPr dirty="0" sz="2400" spc="-50" b="1">
                <a:latin typeface="Tahoma"/>
                <a:cs typeface="Tahoma"/>
              </a:rPr>
              <a:t>h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95" b="1">
                <a:latin typeface="Tahoma"/>
                <a:cs typeface="Tahoma"/>
              </a:rPr>
              <a:t>a</a:t>
            </a:r>
            <a:r>
              <a:rPr dirty="0" sz="2400" spc="-55" b="1">
                <a:latin typeface="Tahoma"/>
                <a:cs typeface="Tahoma"/>
              </a:rPr>
              <a:t>n</a:t>
            </a:r>
            <a:r>
              <a:rPr dirty="0" sz="2400" spc="35" b="1">
                <a:latin typeface="Tahoma"/>
                <a:cs typeface="Tahoma"/>
              </a:rPr>
              <a:t>g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t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-135" b="1">
                <a:latin typeface="Tahoma"/>
                <a:cs typeface="Tahoma"/>
              </a:rPr>
              <a:t>r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spc="-45" b="1">
                <a:latin typeface="Tahoma"/>
                <a:cs typeface="Tahoma"/>
              </a:rPr>
              <a:t>e</a:t>
            </a:r>
            <a:r>
              <a:rPr dirty="0" sz="2400" spc="20" b="1">
                <a:latin typeface="Tahoma"/>
                <a:cs typeface="Tahoma"/>
              </a:rPr>
              <a:t>b</a:t>
            </a:r>
            <a:r>
              <a:rPr dirty="0" sz="2400" spc="-60" b="1">
                <a:latin typeface="Tahoma"/>
                <a:cs typeface="Tahoma"/>
              </a:rPr>
              <a:t>u</a:t>
            </a:r>
            <a:r>
              <a:rPr dirty="0" sz="2400" spc="-140" b="1">
                <a:latin typeface="Tahoma"/>
                <a:cs typeface="Tahoma"/>
              </a:rPr>
              <a:t>t</a:t>
            </a:r>
            <a:r>
              <a:rPr dirty="0" sz="2400" spc="-165" b="1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895" y="4464279"/>
            <a:ext cx="3924299" cy="2943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6146" y="4424314"/>
            <a:ext cx="2990849" cy="2990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4594" y="4464279"/>
            <a:ext cx="4162424" cy="2895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7954" y="2262462"/>
            <a:ext cx="2695574" cy="5172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81615"/>
            <a:ext cx="50501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35"/>
              <a:t>A</a:t>
            </a:r>
            <a:r>
              <a:rPr dirty="0" sz="6400" spc="20"/>
              <a:t>l</a:t>
            </a:r>
            <a:r>
              <a:rPr dirty="0" sz="6400" spc="-80"/>
              <a:t>a</a:t>
            </a:r>
            <a:r>
              <a:rPr dirty="0" sz="6400" spc="-100"/>
              <a:t>t</a:t>
            </a:r>
            <a:r>
              <a:rPr dirty="0" sz="6400" spc="-750"/>
              <a:t> </a:t>
            </a:r>
            <a:r>
              <a:rPr dirty="0" sz="6400" spc="-600"/>
              <a:t>&amp;</a:t>
            </a:r>
            <a:r>
              <a:rPr dirty="0" sz="6400" spc="-750"/>
              <a:t> </a:t>
            </a:r>
            <a:r>
              <a:rPr dirty="0" sz="6400" spc="-40"/>
              <a:t>B</a:t>
            </a:r>
            <a:r>
              <a:rPr dirty="0" sz="6400" spc="-80"/>
              <a:t>a</a:t>
            </a:r>
            <a:r>
              <a:rPr dirty="0" sz="6400" spc="15"/>
              <a:t>h</a:t>
            </a:r>
            <a:r>
              <a:rPr dirty="0" sz="6400" spc="-80"/>
              <a:t>a</a:t>
            </a:r>
            <a:r>
              <a:rPr dirty="0" sz="6400" spc="20"/>
              <a:t>n</a:t>
            </a:r>
            <a:endParaRPr sz="6400"/>
          </a:p>
        </p:txBody>
      </p:sp>
      <p:sp>
        <p:nvSpPr>
          <p:cNvPr id="7" name="object 7"/>
          <p:cNvSpPr txBox="1"/>
          <p:nvPr/>
        </p:nvSpPr>
        <p:spPr>
          <a:xfrm>
            <a:off x="1383836" y="7789291"/>
            <a:ext cx="288925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20">
                <a:solidFill>
                  <a:srgbClr val="5270FF"/>
                </a:solidFill>
                <a:latin typeface="Tahoma"/>
                <a:cs typeface="Tahoma"/>
              </a:rPr>
              <a:t>U</a:t>
            </a:r>
            <a:r>
              <a:rPr dirty="0" sz="3100" spc="-50">
                <a:solidFill>
                  <a:srgbClr val="5270FF"/>
                </a:solidFill>
                <a:latin typeface="Tahoma"/>
                <a:cs typeface="Tahoma"/>
              </a:rPr>
              <a:t>f</a:t>
            </a:r>
            <a:r>
              <a:rPr dirty="0" sz="3100" spc="55">
                <a:solidFill>
                  <a:srgbClr val="5270FF"/>
                </a:solidFill>
                <a:latin typeface="Tahoma"/>
                <a:cs typeface="Tahoma"/>
              </a:rPr>
              <a:t>a</a:t>
            </a:r>
            <a:r>
              <a:rPr dirty="0" sz="3100" spc="245">
                <a:solidFill>
                  <a:srgbClr val="5270FF"/>
                </a:solidFill>
                <a:latin typeface="Tahoma"/>
                <a:cs typeface="Tahoma"/>
              </a:rPr>
              <a:t>c</a:t>
            </a:r>
            <a:r>
              <a:rPr dirty="0" sz="3100" spc="-30">
                <a:solidFill>
                  <a:srgbClr val="5270FF"/>
                </a:solidFill>
                <a:latin typeface="Tahoma"/>
                <a:cs typeface="Tahoma"/>
              </a:rPr>
              <a:t>t</a:t>
            </a:r>
            <a:r>
              <a:rPr dirty="0" sz="3100" spc="170">
                <a:solidFill>
                  <a:srgbClr val="5270FF"/>
                </a:solidFill>
                <a:latin typeface="Tahoma"/>
                <a:cs typeface="Tahoma"/>
              </a:rPr>
              <a:t>o</a:t>
            </a:r>
            <a:r>
              <a:rPr dirty="0" sz="3100" spc="-5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r>
              <a:rPr dirty="0" sz="3100" spc="45">
                <a:solidFill>
                  <a:srgbClr val="5270FF"/>
                </a:solidFill>
                <a:latin typeface="Tahoma"/>
                <a:cs typeface="Tahoma"/>
              </a:rPr>
              <a:t>y</a:t>
            </a:r>
            <a:r>
              <a:rPr dirty="0" sz="3100" spc="-220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100" spc="-5">
                <a:solidFill>
                  <a:srgbClr val="5270FF"/>
                </a:solidFill>
                <a:latin typeface="Tahoma"/>
                <a:cs typeface="Tahoma"/>
              </a:rPr>
              <a:t>x</a:t>
            </a:r>
            <a:r>
              <a:rPr dirty="0" sz="3100" spc="160">
                <a:solidFill>
                  <a:srgbClr val="5270FF"/>
                </a:solidFill>
                <a:latin typeface="Tahoma"/>
                <a:cs typeface="Tahoma"/>
              </a:rPr>
              <a:t>A</a:t>
            </a:r>
            <a:r>
              <a:rPr dirty="0" sz="3100" spc="-5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r>
              <a:rPr dirty="0" sz="3100" spc="45">
                <a:solidFill>
                  <a:srgbClr val="5270FF"/>
                </a:solidFill>
                <a:latin typeface="Tahoma"/>
                <a:cs typeface="Tahoma"/>
              </a:rPr>
              <a:t>m</a:t>
            </a:r>
            <a:r>
              <a:rPr dirty="0" sz="3100" spc="-220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100" spc="105">
                <a:solidFill>
                  <a:srgbClr val="5270FF"/>
                </a:solidFill>
                <a:latin typeface="Tahoma"/>
                <a:cs typeface="Tahoma"/>
              </a:rPr>
              <a:t>6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0595" y="7774700"/>
            <a:ext cx="305816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25">
                <a:solidFill>
                  <a:srgbClr val="5270FF"/>
                </a:solidFill>
                <a:latin typeface="Tahoma"/>
                <a:cs typeface="Tahoma"/>
              </a:rPr>
              <a:t>S</a:t>
            </a:r>
            <a:r>
              <a:rPr dirty="0" sz="3100" spc="110">
                <a:solidFill>
                  <a:srgbClr val="5270FF"/>
                </a:solidFill>
                <a:latin typeface="Tahoma"/>
                <a:cs typeface="Tahoma"/>
              </a:rPr>
              <a:t>e</a:t>
            </a:r>
            <a:r>
              <a:rPr dirty="0" sz="3100" spc="145">
                <a:solidFill>
                  <a:srgbClr val="5270FF"/>
                </a:solidFill>
                <a:latin typeface="Tahoma"/>
                <a:cs typeface="Tahoma"/>
              </a:rPr>
              <a:t>n</a:t>
            </a:r>
            <a:r>
              <a:rPr dirty="0" sz="3100" spc="75">
                <a:solidFill>
                  <a:srgbClr val="5270FF"/>
                </a:solidFill>
                <a:latin typeface="Tahoma"/>
                <a:cs typeface="Tahoma"/>
              </a:rPr>
              <a:t>s</a:t>
            </a:r>
            <a:r>
              <a:rPr dirty="0" sz="3100" spc="170">
                <a:solidFill>
                  <a:srgbClr val="5270FF"/>
                </a:solidFill>
                <a:latin typeface="Tahoma"/>
                <a:cs typeface="Tahoma"/>
              </a:rPr>
              <a:t>o</a:t>
            </a:r>
            <a:r>
              <a:rPr dirty="0" sz="3100" spc="-9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r>
              <a:rPr dirty="0" sz="3100" spc="-220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100" spc="125">
                <a:solidFill>
                  <a:srgbClr val="5270FF"/>
                </a:solidFill>
                <a:latin typeface="Tahoma"/>
                <a:cs typeface="Tahoma"/>
              </a:rPr>
              <a:t>T</a:t>
            </a:r>
            <a:r>
              <a:rPr dirty="0" sz="3100" spc="345">
                <a:solidFill>
                  <a:srgbClr val="5270FF"/>
                </a:solidFill>
                <a:latin typeface="Tahoma"/>
                <a:cs typeface="Tahoma"/>
              </a:rPr>
              <a:t>C</a:t>
            </a:r>
            <a:r>
              <a:rPr dirty="0" sz="3100" spc="125">
                <a:solidFill>
                  <a:srgbClr val="5270FF"/>
                </a:solidFill>
                <a:latin typeface="Tahoma"/>
                <a:cs typeface="Tahoma"/>
              </a:rPr>
              <a:t>S</a:t>
            </a:r>
            <a:r>
              <a:rPr dirty="0" sz="3100" spc="145">
                <a:solidFill>
                  <a:srgbClr val="5270FF"/>
                </a:solidFill>
                <a:latin typeface="Tahoma"/>
                <a:cs typeface="Tahoma"/>
              </a:rPr>
              <a:t>320</a:t>
            </a:r>
            <a:r>
              <a:rPr dirty="0" sz="3100" spc="105">
                <a:solidFill>
                  <a:srgbClr val="5270FF"/>
                </a:solidFill>
                <a:latin typeface="Tahoma"/>
                <a:cs typeface="Tahoma"/>
              </a:rPr>
              <a:t>0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5950" y="7789291"/>
            <a:ext cx="241744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60">
                <a:solidFill>
                  <a:srgbClr val="5270FF"/>
                </a:solidFill>
                <a:latin typeface="Tahoma"/>
                <a:cs typeface="Tahoma"/>
              </a:rPr>
              <a:t>A</a:t>
            </a:r>
            <a:r>
              <a:rPr dirty="0" sz="3100" spc="-5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r>
              <a:rPr dirty="0" sz="3100" spc="229">
                <a:solidFill>
                  <a:srgbClr val="5270FF"/>
                </a:solidFill>
                <a:latin typeface="Tahoma"/>
                <a:cs typeface="Tahoma"/>
              </a:rPr>
              <a:t>d</a:t>
            </a:r>
            <a:r>
              <a:rPr dirty="0" sz="3100" spc="145">
                <a:solidFill>
                  <a:srgbClr val="5270FF"/>
                </a:solidFill>
                <a:latin typeface="Tahoma"/>
                <a:cs typeface="Tahoma"/>
              </a:rPr>
              <a:t>u</a:t>
            </a:r>
            <a:r>
              <a:rPr dirty="0" sz="3100" spc="65">
                <a:solidFill>
                  <a:srgbClr val="5270FF"/>
                </a:solidFill>
                <a:latin typeface="Tahoma"/>
                <a:cs typeface="Tahoma"/>
              </a:rPr>
              <a:t>i</a:t>
            </a:r>
            <a:r>
              <a:rPr dirty="0" sz="3100" spc="145">
                <a:solidFill>
                  <a:srgbClr val="5270FF"/>
                </a:solidFill>
                <a:latin typeface="Tahoma"/>
                <a:cs typeface="Tahoma"/>
              </a:rPr>
              <a:t>n</a:t>
            </a:r>
            <a:r>
              <a:rPr dirty="0" sz="3100" spc="130">
                <a:solidFill>
                  <a:srgbClr val="5270FF"/>
                </a:solidFill>
                <a:latin typeface="Tahoma"/>
                <a:cs typeface="Tahoma"/>
              </a:rPr>
              <a:t>o</a:t>
            </a:r>
            <a:r>
              <a:rPr dirty="0" sz="3100" spc="-220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100" spc="120">
                <a:solidFill>
                  <a:srgbClr val="5270FF"/>
                </a:solidFill>
                <a:latin typeface="Tahoma"/>
                <a:cs typeface="Tahoma"/>
              </a:rPr>
              <a:t>U</a:t>
            </a:r>
            <a:r>
              <a:rPr dirty="0" sz="3100" spc="195">
                <a:solidFill>
                  <a:srgbClr val="5270FF"/>
                </a:solidFill>
                <a:latin typeface="Tahoma"/>
                <a:cs typeface="Tahoma"/>
              </a:rPr>
              <a:t>N</a:t>
            </a:r>
            <a:r>
              <a:rPr dirty="0" sz="3100" spc="90">
                <a:solidFill>
                  <a:srgbClr val="5270FF"/>
                </a:solidFill>
                <a:latin typeface="Tahoma"/>
                <a:cs typeface="Tahoma"/>
              </a:rPr>
              <a:t>O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84630" y="7789291"/>
            <a:ext cx="138684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70">
                <a:solidFill>
                  <a:srgbClr val="5270FF"/>
                </a:solidFill>
                <a:latin typeface="Tahoma"/>
                <a:cs typeface="Tahoma"/>
              </a:rPr>
              <a:t>G</a:t>
            </a:r>
            <a:r>
              <a:rPr dirty="0" sz="3100" spc="-5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r>
              <a:rPr dirty="0" sz="3100" spc="65">
                <a:solidFill>
                  <a:srgbClr val="5270FF"/>
                </a:solidFill>
                <a:latin typeface="Tahoma"/>
                <a:cs typeface="Tahoma"/>
              </a:rPr>
              <a:t>i</a:t>
            </a:r>
            <a:r>
              <a:rPr dirty="0" sz="3100" spc="220">
                <a:solidFill>
                  <a:srgbClr val="5270FF"/>
                </a:solidFill>
                <a:latin typeface="Tahoma"/>
                <a:cs typeface="Tahoma"/>
              </a:rPr>
              <a:t>pp</a:t>
            </a:r>
            <a:r>
              <a:rPr dirty="0" sz="3100" spc="110">
                <a:solidFill>
                  <a:srgbClr val="5270FF"/>
                </a:solidFill>
                <a:latin typeface="Tahoma"/>
                <a:cs typeface="Tahoma"/>
              </a:rPr>
              <a:t>e</a:t>
            </a:r>
            <a:r>
              <a:rPr dirty="0" sz="3100" spc="-95">
                <a:solidFill>
                  <a:srgbClr val="5270FF"/>
                </a:solidFill>
                <a:latin typeface="Tahoma"/>
                <a:cs typeface="Tahoma"/>
              </a:rPr>
              <a:t>r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7388" y="570194"/>
            <a:ext cx="2457449" cy="714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8202" y="414711"/>
            <a:ext cx="2314574" cy="1028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5568" y="440029"/>
            <a:ext cx="1838324" cy="981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6773" y="3634631"/>
            <a:ext cx="12096749" cy="48196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148" y="997650"/>
            <a:ext cx="2388235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615" b="1">
                <a:latin typeface="Tahoma"/>
                <a:cs typeface="Tahoma"/>
              </a:rPr>
              <a:t>R</a:t>
            </a:r>
            <a:r>
              <a:rPr dirty="0" sz="9200" spc="40" b="1">
                <a:latin typeface="Tahoma"/>
                <a:cs typeface="Tahoma"/>
              </a:rPr>
              <a:t>A</a:t>
            </a:r>
            <a:r>
              <a:rPr dirty="0" sz="9200" spc="-135" b="1">
                <a:latin typeface="Tahoma"/>
                <a:cs typeface="Tahoma"/>
              </a:rPr>
              <a:t>B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B</a:t>
            </a:r>
            <a:r>
              <a:rPr dirty="0" spc="-515"/>
              <a:t>E</a:t>
            </a:r>
            <a:r>
              <a:rPr dirty="0" spc="-270"/>
              <a:t>P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83494" y="2391795"/>
          <a:ext cx="8952230" cy="4280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2529"/>
                <a:gridCol w="3571239"/>
                <a:gridCol w="1649095"/>
              </a:tblGrid>
              <a:tr h="4731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700" spc="145" b="1">
                          <a:latin typeface="Trebuchet MS"/>
                          <a:cs typeface="Trebuchet MS"/>
                        </a:rPr>
                        <a:t>Biaya</a:t>
                      </a:r>
                      <a:r>
                        <a:rPr dirty="0" sz="2700" spc="-14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700" spc="120" b="1">
                          <a:latin typeface="Trebuchet MS"/>
                          <a:cs typeface="Trebuchet MS"/>
                        </a:rPr>
                        <a:t>tetap</a:t>
                      </a:r>
                      <a:r>
                        <a:rPr dirty="0" sz="2700" spc="-13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700" spc="-220" b="1">
                          <a:latin typeface="Trebuchet MS"/>
                          <a:cs typeface="Trebuchet MS"/>
                        </a:rPr>
                        <a:t>: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B="0" marT="26034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62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spc="-75">
                          <a:latin typeface="Lucida Sans Unicode"/>
                          <a:cs typeface="Lucida Sans Unicode"/>
                        </a:rPr>
                        <a:t>Listrik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300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0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x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n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</a:tr>
              <a:tr h="4762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G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j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g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w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i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8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14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0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x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n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</a:tr>
              <a:tr h="4762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bp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s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500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0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x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n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</a:tr>
              <a:tr h="4762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spc="15">
                          <a:latin typeface="Lucida Sans Unicode"/>
                          <a:cs typeface="Lucida Sans Unicode"/>
                        </a:rPr>
                        <a:t>Biaya</a:t>
                      </a:r>
                      <a:r>
                        <a:rPr dirty="0" sz="2700" spc="-17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20">
                          <a:latin typeface="Lucida Sans Unicode"/>
                          <a:cs typeface="Lucida Sans Unicode"/>
                        </a:rPr>
                        <a:t>Sewa</a:t>
                      </a:r>
                      <a:r>
                        <a:rPr dirty="0" sz="2700" spc="-16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45">
                          <a:latin typeface="Lucida Sans Unicode"/>
                          <a:cs typeface="Lucida Sans Unicode"/>
                        </a:rPr>
                        <a:t>Tempat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867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10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000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0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>
                          <a:latin typeface="Lucida Sans Unicode"/>
                          <a:cs typeface="Lucida Sans Unicode"/>
                        </a:rPr>
                        <a:t>x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2700" spc="-15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27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2700">
                          <a:latin typeface="Lucida Sans Unicode"/>
                          <a:cs typeface="Lucida Sans Unicode"/>
                        </a:rPr>
                        <a:t>n</a:t>
                      </a:r>
                      <a:endParaRPr sz="2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</a:tr>
              <a:tr h="19019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spc="80" b="1">
                          <a:latin typeface="Trebuchet MS"/>
                          <a:cs typeface="Trebuchet MS"/>
                        </a:rPr>
                        <a:t>Total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2700" spc="145" b="1">
                          <a:latin typeface="Trebuchet MS"/>
                          <a:cs typeface="Trebuchet MS"/>
                        </a:rPr>
                        <a:t>Biaya</a:t>
                      </a:r>
                      <a:r>
                        <a:rPr dirty="0" sz="2700" spc="-14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700" spc="100" b="1">
                          <a:latin typeface="Trebuchet MS"/>
                          <a:cs typeface="Trebuchet MS"/>
                        </a:rPr>
                        <a:t>Variabel</a:t>
                      </a:r>
                      <a:r>
                        <a:rPr dirty="0" sz="2700" spc="-13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700" spc="-220" b="1">
                          <a:latin typeface="Trebuchet MS"/>
                          <a:cs typeface="Trebuchet MS"/>
                        </a:rPr>
                        <a:t>: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700" b="1">
                          <a:latin typeface="Trebuchet MS"/>
                          <a:cs typeface="Trebuchet MS"/>
                        </a:rPr>
                        <a:t>:</a:t>
                      </a:r>
                      <a:r>
                        <a:rPr dirty="0" sz="2700" spc="-11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74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400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000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sz="2700" spc="-5" b="1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2700" b="1">
                          <a:latin typeface="Trebuchet MS"/>
                          <a:cs typeface="Trebuchet MS"/>
                        </a:rPr>
                        <a:t>0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B="0" marT="29209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02544" y="6627083"/>
            <a:ext cx="1804035" cy="1930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2700" spc="-100">
                <a:latin typeface="Lucida Sans Unicode"/>
                <a:cs typeface="Lucida Sans Unicode"/>
              </a:rPr>
              <a:t>K</a:t>
            </a:r>
            <a:r>
              <a:rPr dirty="0" sz="2700" spc="-25">
                <a:latin typeface="Lucida Sans Unicode"/>
                <a:cs typeface="Lucida Sans Unicode"/>
              </a:rPr>
              <a:t>o</a:t>
            </a:r>
            <a:r>
              <a:rPr dirty="0" sz="2700">
                <a:latin typeface="Lucida Sans Unicode"/>
                <a:cs typeface="Lucida Sans Unicode"/>
              </a:rPr>
              <a:t>m</a:t>
            </a:r>
            <a:r>
              <a:rPr dirty="0" sz="2700" spc="-40">
                <a:latin typeface="Lucida Sans Unicode"/>
                <a:cs typeface="Lucida Sans Unicode"/>
              </a:rPr>
              <a:t>p</a:t>
            </a:r>
            <a:r>
              <a:rPr dirty="0" sz="2700" spc="-25">
                <a:latin typeface="Lucida Sans Unicode"/>
                <a:cs typeface="Lucida Sans Unicode"/>
              </a:rPr>
              <a:t>o</a:t>
            </a:r>
            <a:r>
              <a:rPr dirty="0" sz="2700" spc="-15">
                <a:latin typeface="Lucida Sans Unicode"/>
                <a:cs typeface="Lucida Sans Unicode"/>
              </a:rPr>
              <a:t>n</a:t>
            </a:r>
            <a:r>
              <a:rPr dirty="0" sz="2700" spc="15">
                <a:latin typeface="Lucida Sans Unicode"/>
                <a:cs typeface="Lucida Sans Unicode"/>
              </a:rPr>
              <a:t>e</a:t>
            </a:r>
            <a:r>
              <a:rPr dirty="0" sz="2700" spc="-5">
                <a:latin typeface="Lucida Sans Unicode"/>
                <a:cs typeface="Lucida Sans Unicode"/>
              </a:rPr>
              <a:t>n  </a:t>
            </a:r>
            <a:r>
              <a:rPr dirty="0" sz="2700" spc="-75">
                <a:latin typeface="Lucida Sans Unicode"/>
                <a:cs typeface="Lucida Sans Unicode"/>
              </a:rPr>
              <a:t>Alat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700" spc="80" b="1">
                <a:latin typeface="Trebuchet MS"/>
                <a:cs typeface="Trebuchet MS"/>
              </a:rPr>
              <a:t>Total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700" spc="105" b="1">
                <a:latin typeface="Trebuchet MS"/>
                <a:cs typeface="Trebuchet MS"/>
              </a:rPr>
              <a:t>BEP</a:t>
            </a:r>
            <a:r>
              <a:rPr dirty="0" sz="2700" spc="-145" b="1">
                <a:latin typeface="Trebuchet MS"/>
                <a:cs typeface="Trebuchet MS"/>
              </a:rPr>
              <a:t> </a:t>
            </a:r>
            <a:r>
              <a:rPr dirty="0" sz="2700" spc="55" b="1">
                <a:latin typeface="Trebuchet MS"/>
                <a:cs typeface="Trebuchet MS"/>
              </a:rPr>
              <a:t>(unit)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544" y="9070360"/>
            <a:ext cx="2204720" cy="4400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700" spc="105" b="1">
                <a:latin typeface="Trebuchet MS"/>
                <a:cs typeface="Trebuchet MS"/>
              </a:rPr>
              <a:t>BEP</a:t>
            </a:r>
            <a:r>
              <a:rPr dirty="0" sz="2700" spc="-195" b="1">
                <a:latin typeface="Trebuchet MS"/>
                <a:cs typeface="Trebuchet MS"/>
              </a:rPr>
              <a:t> </a:t>
            </a:r>
            <a:r>
              <a:rPr dirty="0" sz="2700" spc="90" b="1">
                <a:latin typeface="Trebuchet MS"/>
                <a:cs typeface="Trebuchet MS"/>
              </a:rPr>
              <a:t>(Rupiah)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3699" y="6627083"/>
            <a:ext cx="9034145" cy="288290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605"/>
              </a:spcBef>
            </a:pPr>
            <a:r>
              <a:rPr dirty="0" sz="2700" spc="-135">
                <a:latin typeface="Lucida Sans Unicode"/>
                <a:cs typeface="Lucida Sans Unicode"/>
              </a:rPr>
              <a:t>: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R</a:t>
            </a:r>
            <a:r>
              <a:rPr dirty="0" sz="2700" spc="-40">
                <a:latin typeface="Lucida Sans Unicode"/>
                <a:cs typeface="Lucida Sans Unicode"/>
              </a:rPr>
              <a:t>p</a:t>
            </a:r>
            <a:r>
              <a:rPr dirty="0" sz="2700" spc="-160">
                <a:latin typeface="Lucida Sans Unicode"/>
                <a:cs typeface="Lucida Sans Unicode"/>
              </a:rPr>
              <a:t>125</a:t>
            </a:r>
            <a:r>
              <a:rPr dirty="0" sz="2700" spc="-140">
                <a:latin typeface="Lucida Sans Unicode"/>
                <a:cs typeface="Lucida Sans Unicode"/>
              </a:rPr>
              <a:t>.</a:t>
            </a:r>
            <a:r>
              <a:rPr dirty="0" sz="2700" spc="-160">
                <a:latin typeface="Lucida Sans Unicode"/>
                <a:cs typeface="Lucida Sans Unicode"/>
              </a:rPr>
              <a:t>350</a:t>
            </a:r>
            <a:r>
              <a:rPr dirty="0" sz="2700" spc="-140">
                <a:latin typeface="Lucida Sans Unicode"/>
                <a:cs typeface="Lucida Sans Unicode"/>
              </a:rPr>
              <a:t>.</a:t>
            </a:r>
            <a:r>
              <a:rPr dirty="0" sz="2700" spc="-160">
                <a:latin typeface="Lucida Sans Unicode"/>
                <a:cs typeface="Lucida Sans Unicode"/>
              </a:rPr>
              <a:t>000</a:t>
            </a:r>
            <a:r>
              <a:rPr dirty="0" sz="2700" spc="-195">
                <a:latin typeface="Lucida Sans Unicode"/>
                <a:cs typeface="Lucida Sans Unicode"/>
              </a:rPr>
              <a:t>,</a:t>
            </a:r>
            <a:r>
              <a:rPr dirty="0" sz="2700" spc="-160">
                <a:latin typeface="Lucida Sans Unicode"/>
                <a:cs typeface="Lucida Sans Unicode"/>
              </a:rPr>
              <a:t>0</a:t>
            </a:r>
            <a:r>
              <a:rPr dirty="0" sz="2700" spc="-155">
                <a:latin typeface="Lucida Sans Unicode"/>
                <a:cs typeface="Lucida Sans Unicode"/>
              </a:rPr>
              <a:t>0</a:t>
            </a:r>
            <a:endParaRPr sz="2700">
              <a:latin typeface="Lucida Sans Unicode"/>
              <a:cs typeface="Lucida Sans Unicode"/>
            </a:endParaRPr>
          </a:p>
          <a:p>
            <a:pPr marL="66675">
              <a:lnSpc>
                <a:spcPct val="100000"/>
              </a:lnSpc>
              <a:spcBef>
                <a:spcPts val="509"/>
              </a:spcBef>
            </a:pPr>
            <a:r>
              <a:rPr dirty="0" sz="2700" spc="-135">
                <a:latin typeface="Lucida Sans Unicode"/>
                <a:cs typeface="Lucida Sans Unicode"/>
              </a:rPr>
              <a:t>: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R</a:t>
            </a:r>
            <a:r>
              <a:rPr dirty="0" sz="2700" spc="-35">
                <a:latin typeface="Lucida Sans Unicode"/>
                <a:cs typeface="Lucida Sans Unicode"/>
              </a:rPr>
              <a:t>p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160">
                <a:latin typeface="Lucida Sans Unicode"/>
                <a:cs typeface="Lucida Sans Unicode"/>
              </a:rPr>
              <a:t>20</a:t>
            </a:r>
            <a:r>
              <a:rPr dirty="0" sz="2700" spc="-140">
                <a:latin typeface="Lucida Sans Unicode"/>
                <a:cs typeface="Lucida Sans Unicode"/>
              </a:rPr>
              <a:t>.</a:t>
            </a:r>
            <a:r>
              <a:rPr dirty="0" sz="2700" spc="-160">
                <a:latin typeface="Lucida Sans Unicode"/>
                <a:cs typeface="Lucida Sans Unicode"/>
              </a:rPr>
              <a:t>000</a:t>
            </a:r>
            <a:r>
              <a:rPr dirty="0" sz="2700" spc="-140">
                <a:latin typeface="Lucida Sans Unicode"/>
                <a:cs typeface="Lucida Sans Unicode"/>
              </a:rPr>
              <a:t>.</a:t>
            </a:r>
            <a:r>
              <a:rPr dirty="0" sz="2700" spc="-160">
                <a:latin typeface="Lucida Sans Unicode"/>
                <a:cs typeface="Lucida Sans Unicode"/>
              </a:rPr>
              <a:t>000</a:t>
            </a:r>
            <a:r>
              <a:rPr dirty="0" sz="2700" spc="-195">
                <a:latin typeface="Lucida Sans Unicode"/>
                <a:cs typeface="Lucida Sans Unicode"/>
              </a:rPr>
              <a:t>,</a:t>
            </a:r>
            <a:r>
              <a:rPr dirty="0" sz="2700" spc="-160">
                <a:latin typeface="Lucida Sans Unicode"/>
                <a:cs typeface="Lucida Sans Unicode"/>
              </a:rPr>
              <a:t>0</a:t>
            </a:r>
            <a:r>
              <a:rPr dirty="0" sz="2700" spc="-155">
                <a:latin typeface="Lucida Sans Unicode"/>
                <a:cs typeface="Lucida Sans Unicode"/>
              </a:rPr>
              <a:t>0</a:t>
            </a:r>
            <a:endParaRPr sz="2700">
              <a:latin typeface="Lucida Sans Unicode"/>
              <a:cs typeface="Lucida Sans Unicode"/>
            </a:endParaRPr>
          </a:p>
          <a:p>
            <a:pPr marL="55244">
              <a:lnSpc>
                <a:spcPct val="100000"/>
              </a:lnSpc>
              <a:spcBef>
                <a:spcPts val="509"/>
              </a:spcBef>
            </a:pPr>
            <a:r>
              <a:rPr dirty="0" sz="2700" spc="-220" b="1">
                <a:latin typeface="Trebuchet MS"/>
                <a:cs typeface="Trebuchet MS"/>
              </a:rPr>
              <a:t>: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140" b="1">
                <a:latin typeface="Trebuchet MS"/>
                <a:cs typeface="Trebuchet MS"/>
              </a:rPr>
              <a:t>R</a:t>
            </a:r>
            <a:r>
              <a:rPr dirty="0" sz="2700" spc="145" b="1">
                <a:latin typeface="Trebuchet MS"/>
                <a:cs typeface="Trebuchet MS"/>
              </a:rPr>
              <a:t>p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-40" b="1">
                <a:latin typeface="Trebuchet MS"/>
                <a:cs typeface="Trebuchet MS"/>
              </a:rPr>
              <a:t>145</a:t>
            </a:r>
            <a:r>
              <a:rPr dirty="0" sz="2700" spc="-225" b="1">
                <a:latin typeface="Trebuchet MS"/>
                <a:cs typeface="Trebuchet MS"/>
              </a:rPr>
              <a:t>.</a:t>
            </a:r>
            <a:r>
              <a:rPr dirty="0" sz="2700" spc="-40" b="1">
                <a:latin typeface="Trebuchet MS"/>
                <a:cs typeface="Trebuchet MS"/>
              </a:rPr>
              <a:t>350</a:t>
            </a:r>
            <a:r>
              <a:rPr dirty="0" sz="2700" spc="-225" b="1">
                <a:latin typeface="Trebuchet MS"/>
                <a:cs typeface="Trebuchet MS"/>
              </a:rPr>
              <a:t>.</a:t>
            </a:r>
            <a:r>
              <a:rPr dirty="0" sz="2700" spc="-40" b="1">
                <a:latin typeface="Trebuchet MS"/>
                <a:cs typeface="Trebuchet MS"/>
              </a:rPr>
              <a:t>000</a:t>
            </a:r>
            <a:r>
              <a:rPr dirty="0" sz="2700" spc="-210" b="1">
                <a:latin typeface="Trebuchet MS"/>
                <a:cs typeface="Trebuchet MS"/>
              </a:rPr>
              <a:t>,</a:t>
            </a:r>
            <a:r>
              <a:rPr dirty="0" sz="2700" spc="-40" b="1">
                <a:latin typeface="Trebuchet MS"/>
                <a:cs typeface="Trebuchet MS"/>
              </a:rPr>
              <a:t>0</a:t>
            </a:r>
            <a:r>
              <a:rPr dirty="0" sz="2700" spc="-35" b="1">
                <a:latin typeface="Trebuchet MS"/>
                <a:cs typeface="Trebuchet MS"/>
              </a:rPr>
              <a:t>0</a:t>
            </a:r>
            <a:endParaRPr sz="2700">
              <a:latin typeface="Trebuchet MS"/>
              <a:cs typeface="Trebuchet MS"/>
            </a:endParaRPr>
          </a:p>
          <a:p>
            <a:pPr marL="45085">
              <a:lnSpc>
                <a:spcPct val="100000"/>
              </a:lnSpc>
              <a:spcBef>
                <a:spcPts val="509"/>
              </a:spcBef>
            </a:pPr>
            <a:r>
              <a:rPr dirty="0" sz="2700" spc="-220" b="1">
                <a:latin typeface="Trebuchet MS"/>
                <a:cs typeface="Trebuchet MS"/>
              </a:rPr>
              <a:t>:</a:t>
            </a:r>
            <a:r>
              <a:rPr dirty="0" sz="2700" spc="-7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Rp74.400.000,00/Rp250.000.000,00-Rp145.350.000,00</a:t>
            </a:r>
            <a:endParaRPr sz="2700">
              <a:latin typeface="Trebuchet MS"/>
              <a:cs typeface="Trebuchet MS"/>
            </a:endParaRPr>
          </a:p>
          <a:p>
            <a:pPr marL="74295">
              <a:lnSpc>
                <a:spcPct val="100000"/>
              </a:lnSpc>
              <a:spcBef>
                <a:spcPts val="509"/>
              </a:spcBef>
            </a:pPr>
            <a:r>
              <a:rPr dirty="0" sz="2700" spc="-40" b="1">
                <a:latin typeface="Trebuchet MS"/>
                <a:cs typeface="Trebuchet MS"/>
              </a:rPr>
              <a:t>=0</a:t>
            </a:r>
            <a:r>
              <a:rPr dirty="0" sz="2700" spc="-210" b="1">
                <a:latin typeface="Trebuchet MS"/>
                <a:cs typeface="Trebuchet MS"/>
              </a:rPr>
              <a:t>,</a:t>
            </a:r>
            <a:r>
              <a:rPr dirty="0" sz="2700" spc="-35" b="1">
                <a:latin typeface="Trebuchet MS"/>
                <a:cs typeface="Trebuchet MS"/>
              </a:rPr>
              <a:t>7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(</a:t>
            </a:r>
            <a:r>
              <a:rPr dirty="0" sz="2700" spc="-35" b="1">
                <a:latin typeface="Trebuchet MS"/>
                <a:cs typeface="Trebuchet MS"/>
              </a:rPr>
              <a:t>1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u</a:t>
            </a:r>
            <a:r>
              <a:rPr dirty="0" sz="2700" spc="185" b="1">
                <a:latin typeface="Trebuchet MS"/>
                <a:cs typeface="Trebuchet MS"/>
              </a:rPr>
              <a:t>n</a:t>
            </a:r>
            <a:r>
              <a:rPr dirty="0" sz="2700" spc="15" b="1">
                <a:latin typeface="Trebuchet MS"/>
                <a:cs typeface="Trebuchet MS"/>
              </a:rPr>
              <a:t>i</a:t>
            </a:r>
            <a:r>
              <a:rPr dirty="0" sz="2700" spc="100" b="1">
                <a:latin typeface="Trebuchet MS"/>
                <a:cs typeface="Trebuchet MS"/>
              </a:rPr>
              <a:t>t</a:t>
            </a:r>
            <a:r>
              <a:rPr dirty="0" sz="2700" spc="-75" b="1">
                <a:latin typeface="Trebuchet MS"/>
                <a:cs typeface="Trebuchet MS"/>
              </a:rPr>
              <a:t>)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700" spc="-220" b="1">
                <a:latin typeface="Trebuchet MS"/>
                <a:cs typeface="Trebuchet MS"/>
              </a:rPr>
              <a:t>: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-55" b="1">
                <a:latin typeface="Trebuchet MS"/>
                <a:cs typeface="Trebuchet MS"/>
              </a:rPr>
              <a:t>Rp74.400.000,00/(1-0,58)</a:t>
            </a:r>
            <a:r>
              <a:rPr dirty="0" sz="2700" spc="-11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=Rp177.735.308,00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7388" y="570193"/>
            <a:ext cx="2457449" cy="7143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8202" y="414709"/>
            <a:ext cx="2314574" cy="10286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5568" y="440028"/>
            <a:ext cx="1838324" cy="9810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PRASTYO Pamungkas</dc:creator>
  <cp:keywords>DAFUQZ5IXAw,BAEIhPhMFpA</cp:keywords>
  <dc:title>Pitchdeck Kelompok 3</dc:title>
  <dcterms:created xsi:type="dcterms:W3CDTF">2022-12-23T08:33:13Z</dcterms:created>
  <dcterms:modified xsi:type="dcterms:W3CDTF">2022-12-23T08:33:13Z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2022-12-23T00:00:00Z</vt:filetime>
  </property>
  <property fmtid="{D5CDD505-2E9C-101B-9397-08002B2CF9AE}" pid="3" name="Creator">
    <vt:lpwstr>Canva</vt:lpwstr>
  </property>
  <property fmtid="{D5CDD505-2E9C-101B-9397-08002B2CF9AE}" pid="4" name="LastSaved">
    <vt:filetime>2022-12-23T00:00:00Z</vt:filetime>
  </property>
</Properties>
</file>